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3" r:id="rId2"/>
    <p:sldId id="256" r:id="rId3"/>
    <p:sldId id="257" r:id="rId4"/>
    <p:sldId id="259" r:id="rId5"/>
    <p:sldId id="260" r:id="rId6"/>
    <p:sldId id="261" r:id="rId7"/>
    <p:sldId id="262" r:id="rId8"/>
    <p:sldId id="263" r:id="rId9"/>
    <p:sldId id="264" r:id="rId10"/>
    <p:sldId id="265" r:id="rId11"/>
    <p:sldId id="266" r:id="rId12"/>
    <p:sldId id="267" r:id="rId13"/>
    <p:sldId id="268" r:id="rId14"/>
    <p:sldId id="278" r:id="rId15"/>
    <p:sldId id="309" r:id="rId16"/>
    <p:sldId id="304" r:id="rId17"/>
    <p:sldId id="269" r:id="rId18"/>
    <p:sldId id="270" r:id="rId19"/>
    <p:sldId id="271" r:id="rId20"/>
    <p:sldId id="272" r:id="rId21"/>
    <p:sldId id="273" r:id="rId22"/>
    <p:sldId id="274" r:id="rId23"/>
    <p:sldId id="305" r:id="rId24"/>
    <p:sldId id="306" r:id="rId25"/>
    <p:sldId id="275" r:id="rId26"/>
    <p:sldId id="314" r:id="rId27"/>
    <p:sldId id="313" r:id="rId28"/>
    <p:sldId id="307" r:id="rId29"/>
    <p:sldId id="308" r:id="rId30"/>
    <p:sldId id="315" r:id="rId31"/>
    <p:sldId id="277" r:id="rId32"/>
    <p:sldId id="279" r:id="rId33"/>
    <p:sldId id="280" r:id="rId34"/>
    <p:sldId id="281" r:id="rId35"/>
    <p:sldId id="282" r:id="rId36"/>
    <p:sldId id="283" r:id="rId37"/>
    <p:sldId id="284" r:id="rId38"/>
    <p:sldId id="285" r:id="rId39"/>
    <p:sldId id="311" r:id="rId40"/>
    <p:sldId id="312" r:id="rId41"/>
    <p:sldId id="286" r:id="rId42"/>
    <p:sldId id="287" r:id="rId43"/>
    <p:sldId id="288" r:id="rId44"/>
    <p:sldId id="289" r:id="rId45"/>
    <p:sldId id="290" r:id="rId46"/>
    <p:sldId id="291" r:id="rId47"/>
    <p:sldId id="292" r:id="rId48"/>
    <p:sldId id="293" r:id="rId49"/>
    <p:sldId id="296" r:id="rId50"/>
    <p:sldId id="295" r:id="rId51"/>
    <p:sldId id="294" r:id="rId52"/>
    <p:sldId id="297" r:id="rId53"/>
    <p:sldId id="298" r:id="rId54"/>
    <p:sldId id="300" r:id="rId55"/>
    <p:sldId id="301" r:id="rId56"/>
    <p:sldId id="30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14B52C-0E16-439F-BEC0-4FA90F97CB0D}"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en-US"/>
        </a:p>
      </dgm:t>
    </dgm:pt>
    <dgm:pt modelId="{2A872B4C-5C3C-49AF-8D44-840374AE9A3E}">
      <dgm:prSet custT="1"/>
      <dgm:spPr/>
      <dgm:t>
        <a:bodyPr/>
        <a:lstStyle/>
        <a:p>
          <a:r>
            <a:rPr lang="en-CA" sz="2000" dirty="0"/>
            <a:t>Before starting the task, initially we will review what all we have done till now with respect to the project that we had proposed</a:t>
          </a:r>
          <a:r>
            <a:rPr lang="en-CA" sz="1800" dirty="0"/>
            <a:t>.</a:t>
          </a:r>
          <a:endParaRPr lang="en-US" sz="1800" dirty="0"/>
        </a:p>
      </dgm:t>
    </dgm:pt>
    <dgm:pt modelId="{44E30292-8E78-425F-BD87-9B117B3684DE}" type="parTrans" cxnId="{45212F99-BBCA-4E85-A212-BB61C37AD070}">
      <dgm:prSet/>
      <dgm:spPr/>
      <dgm:t>
        <a:bodyPr/>
        <a:lstStyle/>
        <a:p>
          <a:endParaRPr lang="en-US"/>
        </a:p>
      </dgm:t>
    </dgm:pt>
    <dgm:pt modelId="{19760445-215F-47D7-804F-93F2A5C19E6F}" type="sibTrans" cxnId="{45212F99-BBCA-4E85-A212-BB61C37AD070}">
      <dgm:prSet/>
      <dgm:spPr/>
      <dgm:t>
        <a:bodyPr/>
        <a:lstStyle/>
        <a:p>
          <a:endParaRPr lang="en-US"/>
        </a:p>
      </dgm:t>
    </dgm:pt>
    <dgm:pt modelId="{4106FF84-9AF5-4D54-8D71-6F587B1F4A43}">
      <dgm:prSet custT="1"/>
      <dgm:spPr/>
      <dgm:t>
        <a:bodyPr/>
        <a:lstStyle/>
        <a:p>
          <a:r>
            <a:rPr lang="en-CA" sz="2000" dirty="0"/>
            <a:t>Till now, </a:t>
          </a:r>
          <a:r>
            <a:rPr lang="en-US" sz="2000" dirty="0"/>
            <a:t>we are done with the interfacing of buzzer, Servo motor, Vibration sensor, Arduino mega, Fingerprint sensor, GSM SIM900 Module, ESP8266 Module, ESP32 Module, Touchscreen and RTC Module with </a:t>
          </a:r>
          <a:r>
            <a:rPr lang="en-US" sz="2000" dirty="0" err="1"/>
            <a:t>beaglebone</a:t>
          </a:r>
          <a:r>
            <a:rPr lang="en-US" sz="2000" dirty="0"/>
            <a:t> black successfully. </a:t>
          </a:r>
        </a:p>
      </dgm:t>
    </dgm:pt>
    <dgm:pt modelId="{80AF5848-1E28-4CB7-9C00-5F55EB550763}" type="parTrans" cxnId="{0EAAEFB8-EC9C-42A8-AE59-202E6E23789E}">
      <dgm:prSet/>
      <dgm:spPr/>
      <dgm:t>
        <a:bodyPr/>
        <a:lstStyle/>
        <a:p>
          <a:endParaRPr lang="en-US"/>
        </a:p>
      </dgm:t>
    </dgm:pt>
    <dgm:pt modelId="{3DED1D79-D3C6-42AD-A959-5CD7F4FD7AA9}" type="sibTrans" cxnId="{0EAAEFB8-EC9C-42A8-AE59-202E6E23789E}">
      <dgm:prSet/>
      <dgm:spPr/>
      <dgm:t>
        <a:bodyPr/>
        <a:lstStyle/>
        <a:p>
          <a:endParaRPr lang="en-US"/>
        </a:p>
      </dgm:t>
    </dgm:pt>
    <dgm:pt modelId="{B5488901-9322-402E-AA83-53F0F1C7E860}">
      <dgm:prSet custT="1"/>
      <dgm:spPr/>
      <dgm:t>
        <a:bodyPr/>
        <a:lstStyle/>
        <a:p>
          <a:r>
            <a:rPr lang="en-US" sz="2000" dirty="0"/>
            <a:t>In order to make interfacing possible we used various functions and features of C programming and various communication protocols are used such as UART, SPI, I2C and GPIO that required various libraries as to gain the control over GPIO pins we installed “</a:t>
          </a:r>
          <a:r>
            <a:rPr lang="en-US" sz="2000" dirty="0" err="1"/>
            <a:t>iobb</a:t>
          </a:r>
          <a:r>
            <a:rPr lang="en-US" sz="2000" dirty="0"/>
            <a:t> library”, Adafruit fingerprint library, etc</a:t>
          </a:r>
          <a:r>
            <a:rPr lang="en-US" sz="500" dirty="0"/>
            <a:t>.</a:t>
          </a:r>
        </a:p>
      </dgm:t>
    </dgm:pt>
    <dgm:pt modelId="{FED6A272-2B15-495E-ADD6-BE0DA095226F}" type="parTrans" cxnId="{CA11DE73-4600-4DD4-A192-E8C497ADC987}">
      <dgm:prSet/>
      <dgm:spPr/>
      <dgm:t>
        <a:bodyPr/>
        <a:lstStyle/>
        <a:p>
          <a:endParaRPr lang="en-US"/>
        </a:p>
      </dgm:t>
    </dgm:pt>
    <dgm:pt modelId="{F2519168-806A-4508-A592-622A4DDBCDF7}" type="sibTrans" cxnId="{CA11DE73-4600-4DD4-A192-E8C497ADC987}">
      <dgm:prSet/>
      <dgm:spPr/>
      <dgm:t>
        <a:bodyPr/>
        <a:lstStyle/>
        <a:p>
          <a:endParaRPr lang="en-US"/>
        </a:p>
      </dgm:t>
    </dgm:pt>
    <dgm:pt modelId="{0A6C4979-AA70-4398-9EE5-6D4B4040D9BA}">
      <dgm:prSet custT="1"/>
      <dgm:spPr/>
      <dgm:t>
        <a:bodyPr/>
        <a:lstStyle/>
        <a:p>
          <a:r>
            <a:rPr lang="en-US" sz="2000" dirty="0"/>
            <a:t>After the successful interfacing of all the components, also </a:t>
          </a:r>
          <a:r>
            <a:rPr lang="en-US" sz="2000" dirty="0" err="1"/>
            <a:t>desgining</a:t>
          </a:r>
          <a:r>
            <a:rPr lang="en-US" sz="2000" dirty="0"/>
            <a:t> the PCB online with the Zero PCB Implementation; the final task is power management</a:t>
          </a:r>
          <a:r>
            <a:rPr lang="en-US" sz="500" dirty="0"/>
            <a:t>..</a:t>
          </a:r>
        </a:p>
      </dgm:t>
    </dgm:pt>
    <dgm:pt modelId="{CC61CD84-300E-4470-8D7F-CDE57108F579}" type="parTrans" cxnId="{4995CE7B-7098-4417-8E5B-B1292A8F6613}">
      <dgm:prSet/>
      <dgm:spPr/>
      <dgm:t>
        <a:bodyPr/>
        <a:lstStyle/>
        <a:p>
          <a:endParaRPr lang="en-US"/>
        </a:p>
      </dgm:t>
    </dgm:pt>
    <dgm:pt modelId="{AD980D87-B9CB-4A66-8961-3592FC2FECAF}" type="sibTrans" cxnId="{4995CE7B-7098-4417-8E5B-B1292A8F6613}">
      <dgm:prSet/>
      <dgm:spPr/>
      <dgm:t>
        <a:bodyPr/>
        <a:lstStyle/>
        <a:p>
          <a:endParaRPr lang="en-US"/>
        </a:p>
      </dgm:t>
    </dgm:pt>
    <dgm:pt modelId="{AA5D430C-B80A-4648-BE4D-BCAF801F2C68}" type="pres">
      <dgm:prSet presAssocID="{A014B52C-0E16-439F-BEC0-4FA90F97CB0D}" presName="linear" presStyleCnt="0">
        <dgm:presLayoutVars>
          <dgm:animLvl val="lvl"/>
          <dgm:resizeHandles val="exact"/>
        </dgm:presLayoutVars>
      </dgm:prSet>
      <dgm:spPr/>
    </dgm:pt>
    <dgm:pt modelId="{BDB94AF7-519F-4224-9516-78D959DA7CD3}" type="pres">
      <dgm:prSet presAssocID="{2A872B4C-5C3C-49AF-8D44-840374AE9A3E}" presName="parentText" presStyleLbl="node1" presStyleIdx="0" presStyleCnt="4">
        <dgm:presLayoutVars>
          <dgm:chMax val="0"/>
          <dgm:bulletEnabled val="1"/>
        </dgm:presLayoutVars>
      </dgm:prSet>
      <dgm:spPr/>
    </dgm:pt>
    <dgm:pt modelId="{6B4657D9-ABDC-43EE-9110-059C92C2A038}" type="pres">
      <dgm:prSet presAssocID="{19760445-215F-47D7-804F-93F2A5C19E6F}" presName="spacer" presStyleCnt="0"/>
      <dgm:spPr/>
    </dgm:pt>
    <dgm:pt modelId="{0F9BA620-199E-4F80-A136-7D30A34E5D0E}" type="pres">
      <dgm:prSet presAssocID="{4106FF84-9AF5-4D54-8D71-6F587B1F4A43}" presName="parentText" presStyleLbl="node1" presStyleIdx="1" presStyleCnt="4">
        <dgm:presLayoutVars>
          <dgm:chMax val="0"/>
          <dgm:bulletEnabled val="1"/>
        </dgm:presLayoutVars>
      </dgm:prSet>
      <dgm:spPr/>
    </dgm:pt>
    <dgm:pt modelId="{A2AA3532-7BD7-45F3-924B-ECAF08646645}" type="pres">
      <dgm:prSet presAssocID="{3DED1D79-D3C6-42AD-A959-5CD7F4FD7AA9}" presName="spacer" presStyleCnt="0"/>
      <dgm:spPr/>
    </dgm:pt>
    <dgm:pt modelId="{1FEA0AAA-2801-4488-87BE-F09B0070C762}" type="pres">
      <dgm:prSet presAssocID="{B5488901-9322-402E-AA83-53F0F1C7E860}" presName="parentText" presStyleLbl="node1" presStyleIdx="2" presStyleCnt="4">
        <dgm:presLayoutVars>
          <dgm:chMax val="0"/>
          <dgm:bulletEnabled val="1"/>
        </dgm:presLayoutVars>
      </dgm:prSet>
      <dgm:spPr/>
    </dgm:pt>
    <dgm:pt modelId="{6DE63FD2-82B4-4853-B245-6A27398B022B}" type="pres">
      <dgm:prSet presAssocID="{F2519168-806A-4508-A592-622A4DDBCDF7}" presName="spacer" presStyleCnt="0"/>
      <dgm:spPr/>
    </dgm:pt>
    <dgm:pt modelId="{E3381C32-E023-4054-B5AB-81B23C4E5890}" type="pres">
      <dgm:prSet presAssocID="{0A6C4979-AA70-4398-9EE5-6D4B4040D9BA}" presName="parentText" presStyleLbl="node1" presStyleIdx="3" presStyleCnt="4">
        <dgm:presLayoutVars>
          <dgm:chMax val="0"/>
          <dgm:bulletEnabled val="1"/>
        </dgm:presLayoutVars>
      </dgm:prSet>
      <dgm:spPr/>
    </dgm:pt>
  </dgm:ptLst>
  <dgm:cxnLst>
    <dgm:cxn modelId="{32B4E30E-303A-4DB3-A176-216889D5C64B}" type="presOf" srcId="{B5488901-9322-402E-AA83-53F0F1C7E860}" destId="{1FEA0AAA-2801-4488-87BE-F09B0070C762}" srcOrd="0" destOrd="0" presId="urn:microsoft.com/office/officeart/2005/8/layout/vList2"/>
    <dgm:cxn modelId="{D9F2F412-895A-4C1F-8AFD-0AC27568A481}" type="presOf" srcId="{4106FF84-9AF5-4D54-8D71-6F587B1F4A43}" destId="{0F9BA620-199E-4F80-A136-7D30A34E5D0E}" srcOrd="0" destOrd="0" presId="urn:microsoft.com/office/officeart/2005/8/layout/vList2"/>
    <dgm:cxn modelId="{CA11DE73-4600-4DD4-A192-E8C497ADC987}" srcId="{A014B52C-0E16-439F-BEC0-4FA90F97CB0D}" destId="{B5488901-9322-402E-AA83-53F0F1C7E860}" srcOrd="2" destOrd="0" parTransId="{FED6A272-2B15-495E-ADD6-BE0DA095226F}" sibTransId="{F2519168-806A-4508-A592-622A4DDBCDF7}"/>
    <dgm:cxn modelId="{B0BDD25A-7B7D-4307-9512-251F45E3A0EE}" type="presOf" srcId="{2A872B4C-5C3C-49AF-8D44-840374AE9A3E}" destId="{BDB94AF7-519F-4224-9516-78D959DA7CD3}" srcOrd="0" destOrd="0" presId="urn:microsoft.com/office/officeart/2005/8/layout/vList2"/>
    <dgm:cxn modelId="{4995CE7B-7098-4417-8E5B-B1292A8F6613}" srcId="{A014B52C-0E16-439F-BEC0-4FA90F97CB0D}" destId="{0A6C4979-AA70-4398-9EE5-6D4B4040D9BA}" srcOrd="3" destOrd="0" parTransId="{CC61CD84-300E-4470-8D7F-CDE57108F579}" sibTransId="{AD980D87-B9CB-4A66-8961-3592FC2FECAF}"/>
    <dgm:cxn modelId="{45212F99-BBCA-4E85-A212-BB61C37AD070}" srcId="{A014B52C-0E16-439F-BEC0-4FA90F97CB0D}" destId="{2A872B4C-5C3C-49AF-8D44-840374AE9A3E}" srcOrd="0" destOrd="0" parTransId="{44E30292-8E78-425F-BD87-9B117B3684DE}" sibTransId="{19760445-215F-47D7-804F-93F2A5C19E6F}"/>
    <dgm:cxn modelId="{7E7AACA3-1F5C-4656-A1E3-496AE789F331}" type="presOf" srcId="{A014B52C-0E16-439F-BEC0-4FA90F97CB0D}" destId="{AA5D430C-B80A-4648-BE4D-BCAF801F2C68}" srcOrd="0" destOrd="0" presId="urn:microsoft.com/office/officeart/2005/8/layout/vList2"/>
    <dgm:cxn modelId="{0EAAEFB8-EC9C-42A8-AE59-202E6E23789E}" srcId="{A014B52C-0E16-439F-BEC0-4FA90F97CB0D}" destId="{4106FF84-9AF5-4D54-8D71-6F587B1F4A43}" srcOrd="1" destOrd="0" parTransId="{80AF5848-1E28-4CB7-9C00-5F55EB550763}" sibTransId="{3DED1D79-D3C6-42AD-A959-5CD7F4FD7AA9}"/>
    <dgm:cxn modelId="{E49811F1-7AA9-426D-822D-27F8CC9EE2EA}" type="presOf" srcId="{0A6C4979-AA70-4398-9EE5-6D4B4040D9BA}" destId="{E3381C32-E023-4054-B5AB-81B23C4E5890}" srcOrd="0" destOrd="0" presId="urn:microsoft.com/office/officeart/2005/8/layout/vList2"/>
    <dgm:cxn modelId="{CD0F1AF1-A038-4E2B-B01F-5B2295E738CC}" type="presParOf" srcId="{AA5D430C-B80A-4648-BE4D-BCAF801F2C68}" destId="{BDB94AF7-519F-4224-9516-78D959DA7CD3}" srcOrd="0" destOrd="0" presId="urn:microsoft.com/office/officeart/2005/8/layout/vList2"/>
    <dgm:cxn modelId="{B1FE18A8-BD5C-4825-86A2-0EF4388C042A}" type="presParOf" srcId="{AA5D430C-B80A-4648-BE4D-BCAF801F2C68}" destId="{6B4657D9-ABDC-43EE-9110-059C92C2A038}" srcOrd="1" destOrd="0" presId="urn:microsoft.com/office/officeart/2005/8/layout/vList2"/>
    <dgm:cxn modelId="{C7029376-EF31-445D-8310-80B9DAB38BAB}" type="presParOf" srcId="{AA5D430C-B80A-4648-BE4D-BCAF801F2C68}" destId="{0F9BA620-199E-4F80-A136-7D30A34E5D0E}" srcOrd="2" destOrd="0" presId="urn:microsoft.com/office/officeart/2005/8/layout/vList2"/>
    <dgm:cxn modelId="{BC163A38-F7AF-4FE3-907A-88B7CFD1A8CC}" type="presParOf" srcId="{AA5D430C-B80A-4648-BE4D-BCAF801F2C68}" destId="{A2AA3532-7BD7-45F3-924B-ECAF08646645}" srcOrd="3" destOrd="0" presId="urn:microsoft.com/office/officeart/2005/8/layout/vList2"/>
    <dgm:cxn modelId="{22F26690-3B5E-4450-87FF-80BF6C2B74EB}" type="presParOf" srcId="{AA5D430C-B80A-4648-BE4D-BCAF801F2C68}" destId="{1FEA0AAA-2801-4488-87BE-F09B0070C762}" srcOrd="4" destOrd="0" presId="urn:microsoft.com/office/officeart/2005/8/layout/vList2"/>
    <dgm:cxn modelId="{8E3C6CDB-654F-4B8A-AB62-AE4790171D24}" type="presParOf" srcId="{AA5D430C-B80A-4648-BE4D-BCAF801F2C68}" destId="{6DE63FD2-82B4-4853-B245-6A27398B022B}" srcOrd="5" destOrd="0" presId="urn:microsoft.com/office/officeart/2005/8/layout/vList2"/>
    <dgm:cxn modelId="{7B558DB1-0533-4F0D-A38C-556594954A5F}" type="presParOf" srcId="{AA5D430C-B80A-4648-BE4D-BCAF801F2C68}" destId="{E3381C32-E023-4054-B5AB-81B23C4E5890}"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C50FFE-A2F6-4443-B200-79C88DAE9D7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3989D76-5F86-4060-9A10-869B73538C86}">
      <dgm:prSet custT="1"/>
      <dgm:spPr/>
      <dgm:t>
        <a:bodyPr/>
        <a:lstStyle/>
        <a:p>
          <a:r>
            <a:rPr lang="en-US" sz="2000" b="0" i="0" dirty="0"/>
            <a:t>The importance of power management in today’s embedded designs has been steadily growing as an increasing number of battery powered devices are developed. </a:t>
          </a:r>
          <a:endParaRPr lang="en-US" sz="2000" dirty="0"/>
        </a:p>
      </dgm:t>
    </dgm:pt>
    <dgm:pt modelId="{0E38404E-58B7-432A-A20B-4F8D97145683}" type="parTrans" cxnId="{6D38E107-C3C0-4E41-8622-B70FAF3A3593}">
      <dgm:prSet/>
      <dgm:spPr/>
      <dgm:t>
        <a:bodyPr/>
        <a:lstStyle/>
        <a:p>
          <a:endParaRPr lang="en-US"/>
        </a:p>
      </dgm:t>
    </dgm:pt>
    <dgm:pt modelId="{6DBF89B6-FB6B-4B65-85C4-BBBDA8C43508}" type="sibTrans" cxnId="{6D38E107-C3C0-4E41-8622-B70FAF3A3593}">
      <dgm:prSet/>
      <dgm:spPr/>
      <dgm:t>
        <a:bodyPr/>
        <a:lstStyle/>
        <a:p>
          <a:endParaRPr lang="en-US"/>
        </a:p>
      </dgm:t>
    </dgm:pt>
    <dgm:pt modelId="{74657D9B-CB30-4F72-8DD8-BAF185A1B383}">
      <dgm:prSet/>
      <dgm:spPr/>
      <dgm:t>
        <a:bodyPr/>
        <a:lstStyle/>
        <a:p>
          <a:r>
            <a:rPr lang="en-US" b="0" i="0"/>
            <a:t>So, there is always a need to extend battery life and/or reduce the environmental impact of a system. </a:t>
          </a:r>
          <a:endParaRPr lang="en-US"/>
        </a:p>
      </dgm:t>
    </dgm:pt>
    <dgm:pt modelId="{4B0A5D77-C71F-4E52-99AD-AECD00E05C97}" type="parTrans" cxnId="{3E2F239B-DFBC-416F-912A-47C05F725416}">
      <dgm:prSet/>
      <dgm:spPr/>
      <dgm:t>
        <a:bodyPr/>
        <a:lstStyle/>
        <a:p>
          <a:endParaRPr lang="en-US"/>
        </a:p>
      </dgm:t>
    </dgm:pt>
    <dgm:pt modelId="{6EE58C18-338B-4E0E-9C3A-09922E64B01D}" type="sibTrans" cxnId="{3E2F239B-DFBC-416F-912A-47C05F725416}">
      <dgm:prSet/>
      <dgm:spPr/>
      <dgm:t>
        <a:bodyPr/>
        <a:lstStyle/>
        <a:p>
          <a:endParaRPr lang="en-US"/>
        </a:p>
      </dgm:t>
    </dgm:pt>
    <dgm:pt modelId="{7BF30A98-0DFB-4C2E-83BF-47F5A9E1E81E}" type="pres">
      <dgm:prSet presAssocID="{85C50FFE-A2F6-4443-B200-79C88DAE9D71}" presName="root" presStyleCnt="0">
        <dgm:presLayoutVars>
          <dgm:dir/>
          <dgm:resizeHandles val="exact"/>
        </dgm:presLayoutVars>
      </dgm:prSet>
      <dgm:spPr/>
    </dgm:pt>
    <dgm:pt modelId="{D89317D6-3799-4F6A-84CB-264F7DF26774}" type="pres">
      <dgm:prSet presAssocID="{73989D76-5F86-4060-9A10-869B73538C86}" presName="compNode" presStyleCnt="0"/>
      <dgm:spPr/>
    </dgm:pt>
    <dgm:pt modelId="{19DCFECE-C8C2-4A3E-B7CB-24165746A661}" type="pres">
      <dgm:prSet presAssocID="{73989D76-5F86-4060-9A10-869B73538C8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ull Battery"/>
        </a:ext>
      </dgm:extLst>
    </dgm:pt>
    <dgm:pt modelId="{9FB463B1-BFA6-44F8-8469-7636921EB499}" type="pres">
      <dgm:prSet presAssocID="{73989D76-5F86-4060-9A10-869B73538C86}" presName="spaceRect" presStyleCnt="0"/>
      <dgm:spPr/>
    </dgm:pt>
    <dgm:pt modelId="{63E3EFE4-9B8B-4913-A5AC-91445A5E874B}" type="pres">
      <dgm:prSet presAssocID="{73989D76-5F86-4060-9A10-869B73538C86}" presName="textRect" presStyleLbl="revTx" presStyleIdx="0" presStyleCnt="2">
        <dgm:presLayoutVars>
          <dgm:chMax val="1"/>
          <dgm:chPref val="1"/>
        </dgm:presLayoutVars>
      </dgm:prSet>
      <dgm:spPr/>
    </dgm:pt>
    <dgm:pt modelId="{971434D1-F612-45F6-877A-EFD8D4810711}" type="pres">
      <dgm:prSet presAssocID="{6DBF89B6-FB6B-4B65-85C4-BBBDA8C43508}" presName="sibTrans" presStyleCnt="0"/>
      <dgm:spPr/>
    </dgm:pt>
    <dgm:pt modelId="{5183097A-BBF5-4F34-9F4B-22648742BC36}" type="pres">
      <dgm:prSet presAssocID="{74657D9B-CB30-4F72-8DD8-BAF185A1B383}" presName="compNode" presStyleCnt="0"/>
      <dgm:spPr/>
    </dgm:pt>
    <dgm:pt modelId="{BFA5EDED-8E07-4C72-B590-A0B713F571A4}" type="pres">
      <dgm:prSet presAssocID="{74657D9B-CB30-4F72-8DD8-BAF185A1B38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ttery Charging"/>
        </a:ext>
      </dgm:extLst>
    </dgm:pt>
    <dgm:pt modelId="{AEB531CF-0F3E-45B6-8E21-B2A4268BAA65}" type="pres">
      <dgm:prSet presAssocID="{74657D9B-CB30-4F72-8DD8-BAF185A1B383}" presName="spaceRect" presStyleCnt="0"/>
      <dgm:spPr/>
    </dgm:pt>
    <dgm:pt modelId="{9E9DEE46-9841-4D46-B2BE-36726DFBE394}" type="pres">
      <dgm:prSet presAssocID="{74657D9B-CB30-4F72-8DD8-BAF185A1B383}" presName="textRect" presStyleLbl="revTx" presStyleIdx="1" presStyleCnt="2">
        <dgm:presLayoutVars>
          <dgm:chMax val="1"/>
          <dgm:chPref val="1"/>
        </dgm:presLayoutVars>
      </dgm:prSet>
      <dgm:spPr/>
    </dgm:pt>
  </dgm:ptLst>
  <dgm:cxnLst>
    <dgm:cxn modelId="{6D38E107-C3C0-4E41-8622-B70FAF3A3593}" srcId="{85C50FFE-A2F6-4443-B200-79C88DAE9D71}" destId="{73989D76-5F86-4060-9A10-869B73538C86}" srcOrd="0" destOrd="0" parTransId="{0E38404E-58B7-432A-A20B-4F8D97145683}" sibTransId="{6DBF89B6-FB6B-4B65-85C4-BBBDA8C43508}"/>
    <dgm:cxn modelId="{F6886A4E-BC28-4045-93D7-FE78F1837C70}" type="presOf" srcId="{85C50FFE-A2F6-4443-B200-79C88DAE9D71}" destId="{7BF30A98-0DFB-4C2E-83BF-47F5A9E1E81E}" srcOrd="0" destOrd="0" presId="urn:microsoft.com/office/officeart/2018/2/layout/IconLabelList"/>
    <dgm:cxn modelId="{3E2F239B-DFBC-416F-912A-47C05F725416}" srcId="{85C50FFE-A2F6-4443-B200-79C88DAE9D71}" destId="{74657D9B-CB30-4F72-8DD8-BAF185A1B383}" srcOrd="1" destOrd="0" parTransId="{4B0A5D77-C71F-4E52-99AD-AECD00E05C97}" sibTransId="{6EE58C18-338B-4E0E-9C3A-09922E64B01D}"/>
    <dgm:cxn modelId="{1507AFBA-8F73-4011-A3F1-10993C996993}" type="presOf" srcId="{73989D76-5F86-4060-9A10-869B73538C86}" destId="{63E3EFE4-9B8B-4913-A5AC-91445A5E874B}" srcOrd="0" destOrd="0" presId="urn:microsoft.com/office/officeart/2018/2/layout/IconLabelList"/>
    <dgm:cxn modelId="{1301CACE-80BB-4552-A52C-9A9DAC09E581}" type="presOf" srcId="{74657D9B-CB30-4F72-8DD8-BAF185A1B383}" destId="{9E9DEE46-9841-4D46-B2BE-36726DFBE394}" srcOrd="0" destOrd="0" presId="urn:microsoft.com/office/officeart/2018/2/layout/IconLabelList"/>
    <dgm:cxn modelId="{8834434D-ED1E-49FB-86E5-75FA71B6B013}" type="presParOf" srcId="{7BF30A98-0DFB-4C2E-83BF-47F5A9E1E81E}" destId="{D89317D6-3799-4F6A-84CB-264F7DF26774}" srcOrd="0" destOrd="0" presId="urn:microsoft.com/office/officeart/2018/2/layout/IconLabelList"/>
    <dgm:cxn modelId="{0934CD8E-3558-4833-AF57-A265480F62CA}" type="presParOf" srcId="{D89317D6-3799-4F6A-84CB-264F7DF26774}" destId="{19DCFECE-C8C2-4A3E-B7CB-24165746A661}" srcOrd="0" destOrd="0" presId="urn:microsoft.com/office/officeart/2018/2/layout/IconLabelList"/>
    <dgm:cxn modelId="{934ABB14-1351-474D-A4C5-0949009A7A4D}" type="presParOf" srcId="{D89317D6-3799-4F6A-84CB-264F7DF26774}" destId="{9FB463B1-BFA6-44F8-8469-7636921EB499}" srcOrd="1" destOrd="0" presId="urn:microsoft.com/office/officeart/2018/2/layout/IconLabelList"/>
    <dgm:cxn modelId="{5EED81AD-3559-42EF-AC68-53D9F69ECFBE}" type="presParOf" srcId="{D89317D6-3799-4F6A-84CB-264F7DF26774}" destId="{63E3EFE4-9B8B-4913-A5AC-91445A5E874B}" srcOrd="2" destOrd="0" presId="urn:microsoft.com/office/officeart/2018/2/layout/IconLabelList"/>
    <dgm:cxn modelId="{9BFA0712-2DEC-4791-8602-1951ADEE2ABE}" type="presParOf" srcId="{7BF30A98-0DFB-4C2E-83BF-47F5A9E1E81E}" destId="{971434D1-F612-45F6-877A-EFD8D4810711}" srcOrd="1" destOrd="0" presId="urn:microsoft.com/office/officeart/2018/2/layout/IconLabelList"/>
    <dgm:cxn modelId="{7E9BFE17-8B94-4734-AB32-293D40D1E3E7}" type="presParOf" srcId="{7BF30A98-0DFB-4C2E-83BF-47F5A9E1E81E}" destId="{5183097A-BBF5-4F34-9F4B-22648742BC36}" srcOrd="2" destOrd="0" presId="urn:microsoft.com/office/officeart/2018/2/layout/IconLabelList"/>
    <dgm:cxn modelId="{9EE51BE7-7560-497A-B7AF-44A70D5C7B00}" type="presParOf" srcId="{5183097A-BBF5-4F34-9F4B-22648742BC36}" destId="{BFA5EDED-8E07-4C72-B590-A0B713F571A4}" srcOrd="0" destOrd="0" presId="urn:microsoft.com/office/officeart/2018/2/layout/IconLabelList"/>
    <dgm:cxn modelId="{A0B6B5EB-800A-4737-B342-E5E4082D7ABC}" type="presParOf" srcId="{5183097A-BBF5-4F34-9F4B-22648742BC36}" destId="{AEB531CF-0F3E-45B6-8E21-B2A4268BAA65}" srcOrd="1" destOrd="0" presId="urn:microsoft.com/office/officeart/2018/2/layout/IconLabelList"/>
    <dgm:cxn modelId="{BBF437BB-2D20-4D44-8EDB-9740B7B6D2E2}" type="presParOf" srcId="{5183097A-BBF5-4F34-9F4B-22648742BC36}" destId="{9E9DEE46-9841-4D46-B2BE-36726DFBE39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99296C-89E8-4D3E-AE9B-65E5DC8F07D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4197D5AA-0726-44F8-8B4C-652805F773B6}">
      <dgm:prSet/>
      <dgm:spPr/>
      <dgm:t>
        <a:bodyPr/>
        <a:lstStyle/>
        <a:p>
          <a:r>
            <a:rPr lang="en-CA" b="1"/>
            <a:t>stdio.h</a:t>
          </a:r>
          <a:endParaRPr lang="en-US"/>
        </a:p>
      </dgm:t>
    </dgm:pt>
    <dgm:pt modelId="{BBE38344-9D29-4ED9-81BA-8FA33C09FCE4}" type="parTrans" cxnId="{D6F60869-9F83-42E6-A4F4-5C852B542572}">
      <dgm:prSet/>
      <dgm:spPr/>
      <dgm:t>
        <a:bodyPr/>
        <a:lstStyle/>
        <a:p>
          <a:endParaRPr lang="en-US"/>
        </a:p>
      </dgm:t>
    </dgm:pt>
    <dgm:pt modelId="{1FDFB7EC-0C60-4CBE-AE40-42EBBF5491FF}" type="sibTrans" cxnId="{D6F60869-9F83-42E6-A4F4-5C852B542572}">
      <dgm:prSet/>
      <dgm:spPr/>
      <dgm:t>
        <a:bodyPr/>
        <a:lstStyle/>
        <a:p>
          <a:endParaRPr lang="en-US"/>
        </a:p>
      </dgm:t>
    </dgm:pt>
    <dgm:pt modelId="{9BEEE5BF-0101-4087-B79E-456D4FEFEE32}">
      <dgm:prSet/>
      <dgm:spPr/>
      <dgm:t>
        <a:bodyPr/>
        <a:lstStyle/>
        <a:p>
          <a:r>
            <a:rPr lang="en-CA"/>
            <a:t>Standard C input Output Library.</a:t>
          </a:r>
          <a:endParaRPr lang="en-US"/>
        </a:p>
      </dgm:t>
    </dgm:pt>
    <dgm:pt modelId="{6670F8F2-5E9D-4822-8597-C31C9B8D4DC6}" type="parTrans" cxnId="{FF0B2599-0080-4177-BB12-24FFC077F212}">
      <dgm:prSet/>
      <dgm:spPr/>
      <dgm:t>
        <a:bodyPr/>
        <a:lstStyle/>
        <a:p>
          <a:endParaRPr lang="en-US"/>
        </a:p>
      </dgm:t>
    </dgm:pt>
    <dgm:pt modelId="{96E934D7-B754-4481-BA0E-DAD13DA3A3BB}" type="sibTrans" cxnId="{FF0B2599-0080-4177-BB12-24FFC077F212}">
      <dgm:prSet/>
      <dgm:spPr/>
      <dgm:t>
        <a:bodyPr/>
        <a:lstStyle/>
        <a:p>
          <a:endParaRPr lang="en-US"/>
        </a:p>
      </dgm:t>
    </dgm:pt>
    <dgm:pt modelId="{C0E18C2B-8FB9-4F81-99A0-7956BDFB9C26}">
      <dgm:prSet/>
      <dgm:spPr/>
      <dgm:t>
        <a:bodyPr/>
        <a:lstStyle/>
        <a:p>
          <a:r>
            <a:rPr lang="en-CA" b="1"/>
            <a:t>string.h</a:t>
          </a:r>
          <a:endParaRPr lang="en-US"/>
        </a:p>
      </dgm:t>
    </dgm:pt>
    <dgm:pt modelId="{D8A070B9-F497-41E3-A800-F879979820EA}" type="parTrans" cxnId="{4030ADB6-019A-4833-B0BA-DFD3A136115D}">
      <dgm:prSet/>
      <dgm:spPr/>
      <dgm:t>
        <a:bodyPr/>
        <a:lstStyle/>
        <a:p>
          <a:endParaRPr lang="en-US"/>
        </a:p>
      </dgm:t>
    </dgm:pt>
    <dgm:pt modelId="{1CD6A3AD-5960-4A73-8ADA-8D400F4D8002}" type="sibTrans" cxnId="{4030ADB6-019A-4833-B0BA-DFD3A136115D}">
      <dgm:prSet/>
      <dgm:spPr/>
      <dgm:t>
        <a:bodyPr/>
        <a:lstStyle/>
        <a:p>
          <a:endParaRPr lang="en-US"/>
        </a:p>
      </dgm:t>
    </dgm:pt>
    <dgm:pt modelId="{F8DE8231-EC0B-48C7-9CC2-1279F0A22878}">
      <dgm:prSet/>
      <dgm:spPr/>
      <dgm:t>
        <a:bodyPr/>
        <a:lstStyle/>
        <a:p>
          <a:r>
            <a:rPr lang="en-CA"/>
            <a:t>C Library for various String Operations.</a:t>
          </a:r>
          <a:endParaRPr lang="en-US"/>
        </a:p>
      </dgm:t>
    </dgm:pt>
    <dgm:pt modelId="{C10EAD8C-F494-4C2E-921C-9C72806FB392}" type="parTrans" cxnId="{7AC50DBE-BE48-4884-A5AD-1E5FE94E6974}">
      <dgm:prSet/>
      <dgm:spPr/>
      <dgm:t>
        <a:bodyPr/>
        <a:lstStyle/>
        <a:p>
          <a:endParaRPr lang="en-US"/>
        </a:p>
      </dgm:t>
    </dgm:pt>
    <dgm:pt modelId="{086D992B-43A4-4BD4-A3B5-3F192D06CCF2}" type="sibTrans" cxnId="{7AC50DBE-BE48-4884-A5AD-1E5FE94E6974}">
      <dgm:prSet/>
      <dgm:spPr/>
      <dgm:t>
        <a:bodyPr/>
        <a:lstStyle/>
        <a:p>
          <a:endParaRPr lang="en-US"/>
        </a:p>
      </dgm:t>
    </dgm:pt>
    <dgm:pt modelId="{68209F92-8D0F-4235-B0C6-904D558532AF}">
      <dgm:prSet/>
      <dgm:spPr/>
      <dgm:t>
        <a:bodyPr/>
        <a:lstStyle/>
        <a:p>
          <a:r>
            <a:rPr lang="en-US" b="1" i="0"/>
            <a:t>stdlib.h</a:t>
          </a:r>
          <a:r>
            <a:rPr lang="en-US" b="0" i="0"/>
            <a:t> </a:t>
          </a:r>
          <a:endParaRPr lang="en-US"/>
        </a:p>
      </dgm:t>
    </dgm:pt>
    <dgm:pt modelId="{6C30778D-5D2C-4491-A048-8F1134EB4FD4}" type="parTrans" cxnId="{2B509850-2E9B-4712-AE41-B4BB34446B10}">
      <dgm:prSet/>
      <dgm:spPr/>
      <dgm:t>
        <a:bodyPr/>
        <a:lstStyle/>
        <a:p>
          <a:endParaRPr lang="en-US"/>
        </a:p>
      </dgm:t>
    </dgm:pt>
    <dgm:pt modelId="{939C4B55-818F-4319-918A-C56604E9D6BF}" type="sibTrans" cxnId="{2B509850-2E9B-4712-AE41-B4BB34446B10}">
      <dgm:prSet/>
      <dgm:spPr/>
      <dgm:t>
        <a:bodyPr/>
        <a:lstStyle/>
        <a:p>
          <a:endParaRPr lang="en-US"/>
        </a:p>
      </dgm:t>
    </dgm:pt>
    <dgm:pt modelId="{487ECDE6-6FFE-4F93-A381-043213434F51}">
      <dgm:prSet/>
      <dgm:spPr/>
      <dgm:t>
        <a:bodyPr/>
        <a:lstStyle/>
        <a:p>
          <a:r>
            <a:rPr lang="en-US" b="0" i="0"/>
            <a:t>header defines four variable types, several macros, and various functions for performing general functions.</a:t>
          </a:r>
          <a:endParaRPr lang="en-US"/>
        </a:p>
      </dgm:t>
    </dgm:pt>
    <dgm:pt modelId="{09A6AA7B-F190-48AA-9D04-9E25C3F7D310}" type="parTrans" cxnId="{D6084C0B-3AD2-4789-BF00-45B546BE9AED}">
      <dgm:prSet/>
      <dgm:spPr/>
      <dgm:t>
        <a:bodyPr/>
        <a:lstStyle/>
        <a:p>
          <a:endParaRPr lang="en-US"/>
        </a:p>
      </dgm:t>
    </dgm:pt>
    <dgm:pt modelId="{AD9A809F-0181-49D9-98AB-7C0A24EFF0D8}" type="sibTrans" cxnId="{D6084C0B-3AD2-4789-BF00-45B546BE9AED}">
      <dgm:prSet/>
      <dgm:spPr/>
      <dgm:t>
        <a:bodyPr/>
        <a:lstStyle/>
        <a:p>
          <a:endParaRPr lang="en-US"/>
        </a:p>
      </dgm:t>
    </dgm:pt>
    <dgm:pt modelId="{F8CC7F0E-B01F-4321-9AE7-BDA47B99A90F}" type="pres">
      <dgm:prSet presAssocID="{7199296C-89E8-4D3E-AE9B-65E5DC8F07DA}" presName="linear" presStyleCnt="0">
        <dgm:presLayoutVars>
          <dgm:animLvl val="lvl"/>
          <dgm:resizeHandles val="exact"/>
        </dgm:presLayoutVars>
      </dgm:prSet>
      <dgm:spPr/>
    </dgm:pt>
    <dgm:pt modelId="{BAF8E1AF-02A7-4E2F-AD66-4996D53364A5}" type="pres">
      <dgm:prSet presAssocID="{4197D5AA-0726-44F8-8B4C-652805F773B6}" presName="parentText" presStyleLbl="node1" presStyleIdx="0" presStyleCnt="3">
        <dgm:presLayoutVars>
          <dgm:chMax val="0"/>
          <dgm:bulletEnabled val="1"/>
        </dgm:presLayoutVars>
      </dgm:prSet>
      <dgm:spPr/>
    </dgm:pt>
    <dgm:pt modelId="{386D4F17-A7C6-41AF-85CD-11E33F6CAE7D}" type="pres">
      <dgm:prSet presAssocID="{4197D5AA-0726-44F8-8B4C-652805F773B6}" presName="childText" presStyleLbl="revTx" presStyleIdx="0" presStyleCnt="3">
        <dgm:presLayoutVars>
          <dgm:bulletEnabled val="1"/>
        </dgm:presLayoutVars>
      </dgm:prSet>
      <dgm:spPr/>
    </dgm:pt>
    <dgm:pt modelId="{75A2F2A5-A1D4-42D5-A3CC-B17D1E189CB2}" type="pres">
      <dgm:prSet presAssocID="{C0E18C2B-8FB9-4F81-99A0-7956BDFB9C26}" presName="parentText" presStyleLbl="node1" presStyleIdx="1" presStyleCnt="3">
        <dgm:presLayoutVars>
          <dgm:chMax val="0"/>
          <dgm:bulletEnabled val="1"/>
        </dgm:presLayoutVars>
      </dgm:prSet>
      <dgm:spPr/>
    </dgm:pt>
    <dgm:pt modelId="{4CFFCE7C-5DD0-4E57-8227-45C174A92518}" type="pres">
      <dgm:prSet presAssocID="{C0E18C2B-8FB9-4F81-99A0-7956BDFB9C26}" presName="childText" presStyleLbl="revTx" presStyleIdx="1" presStyleCnt="3">
        <dgm:presLayoutVars>
          <dgm:bulletEnabled val="1"/>
        </dgm:presLayoutVars>
      </dgm:prSet>
      <dgm:spPr/>
    </dgm:pt>
    <dgm:pt modelId="{B557B2EB-0231-4E98-B50E-3FF7EEF3DB1E}" type="pres">
      <dgm:prSet presAssocID="{68209F92-8D0F-4235-B0C6-904D558532AF}" presName="parentText" presStyleLbl="node1" presStyleIdx="2" presStyleCnt="3">
        <dgm:presLayoutVars>
          <dgm:chMax val="0"/>
          <dgm:bulletEnabled val="1"/>
        </dgm:presLayoutVars>
      </dgm:prSet>
      <dgm:spPr/>
    </dgm:pt>
    <dgm:pt modelId="{416B5278-9F85-4EA6-AD24-16F37EC91B1C}" type="pres">
      <dgm:prSet presAssocID="{68209F92-8D0F-4235-B0C6-904D558532AF}" presName="childText" presStyleLbl="revTx" presStyleIdx="2" presStyleCnt="3">
        <dgm:presLayoutVars>
          <dgm:bulletEnabled val="1"/>
        </dgm:presLayoutVars>
      </dgm:prSet>
      <dgm:spPr/>
    </dgm:pt>
  </dgm:ptLst>
  <dgm:cxnLst>
    <dgm:cxn modelId="{D6084C0B-3AD2-4789-BF00-45B546BE9AED}" srcId="{68209F92-8D0F-4235-B0C6-904D558532AF}" destId="{487ECDE6-6FFE-4F93-A381-043213434F51}" srcOrd="0" destOrd="0" parTransId="{09A6AA7B-F190-48AA-9D04-9E25C3F7D310}" sibTransId="{AD9A809F-0181-49D9-98AB-7C0A24EFF0D8}"/>
    <dgm:cxn modelId="{6A1A885F-884A-4797-825D-8536BEB370F2}" type="presOf" srcId="{9BEEE5BF-0101-4087-B79E-456D4FEFEE32}" destId="{386D4F17-A7C6-41AF-85CD-11E33F6CAE7D}" srcOrd="0" destOrd="0" presId="urn:microsoft.com/office/officeart/2005/8/layout/vList2"/>
    <dgm:cxn modelId="{AE23D047-124E-41DD-BA52-1B575FB065F2}" type="presOf" srcId="{F8DE8231-EC0B-48C7-9CC2-1279F0A22878}" destId="{4CFFCE7C-5DD0-4E57-8227-45C174A92518}" srcOrd="0" destOrd="0" presId="urn:microsoft.com/office/officeart/2005/8/layout/vList2"/>
    <dgm:cxn modelId="{D6F60869-9F83-42E6-A4F4-5C852B542572}" srcId="{7199296C-89E8-4D3E-AE9B-65E5DC8F07DA}" destId="{4197D5AA-0726-44F8-8B4C-652805F773B6}" srcOrd="0" destOrd="0" parTransId="{BBE38344-9D29-4ED9-81BA-8FA33C09FCE4}" sibTransId="{1FDFB7EC-0C60-4CBE-AE40-42EBBF5491FF}"/>
    <dgm:cxn modelId="{2B509850-2E9B-4712-AE41-B4BB34446B10}" srcId="{7199296C-89E8-4D3E-AE9B-65E5DC8F07DA}" destId="{68209F92-8D0F-4235-B0C6-904D558532AF}" srcOrd="2" destOrd="0" parTransId="{6C30778D-5D2C-4491-A048-8F1134EB4FD4}" sibTransId="{939C4B55-818F-4319-918A-C56604E9D6BF}"/>
    <dgm:cxn modelId="{F37CE694-7EA5-4866-A14B-C5421C6ED2EC}" type="presOf" srcId="{68209F92-8D0F-4235-B0C6-904D558532AF}" destId="{B557B2EB-0231-4E98-B50E-3FF7EEF3DB1E}" srcOrd="0" destOrd="0" presId="urn:microsoft.com/office/officeart/2005/8/layout/vList2"/>
    <dgm:cxn modelId="{FF0B2599-0080-4177-BB12-24FFC077F212}" srcId="{4197D5AA-0726-44F8-8B4C-652805F773B6}" destId="{9BEEE5BF-0101-4087-B79E-456D4FEFEE32}" srcOrd="0" destOrd="0" parTransId="{6670F8F2-5E9D-4822-8597-C31C9B8D4DC6}" sibTransId="{96E934D7-B754-4481-BA0E-DAD13DA3A3BB}"/>
    <dgm:cxn modelId="{4030ADB6-019A-4833-B0BA-DFD3A136115D}" srcId="{7199296C-89E8-4D3E-AE9B-65E5DC8F07DA}" destId="{C0E18C2B-8FB9-4F81-99A0-7956BDFB9C26}" srcOrd="1" destOrd="0" parTransId="{D8A070B9-F497-41E3-A800-F879979820EA}" sibTransId="{1CD6A3AD-5960-4A73-8ADA-8D400F4D8002}"/>
    <dgm:cxn modelId="{7AC50DBE-BE48-4884-A5AD-1E5FE94E6974}" srcId="{C0E18C2B-8FB9-4F81-99A0-7956BDFB9C26}" destId="{F8DE8231-EC0B-48C7-9CC2-1279F0A22878}" srcOrd="0" destOrd="0" parTransId="{C10EAD8C-F494-4C2E-921C-9C72806FB392}" sibTransId="{086D992B-43A4-4BD4-A3B5-3F192D06CCF2}"/>
    <dgm:cxn modelId="{C5652CC6-6B31-4682-AB8E-18228CA703F7}" type="presOf" srcId="{4197D5AA-0726-44F8-8B4C-652805F773B6}" destId="{BAF8E1AF-02A7-4E2F-AD66-4996D53364A5}" srcOrd="0" destOrd="0" presId="urn:microsoft.com/office/officeart/2005/8/layout/vList2"/>
    <dgm:cxn modelId="{CECEBEC8-922C-4A71-9766-F67D6FD4C02C}" type="presOf" srcId="{7199296C-89E8-4D3E-AE9B-65E5DC8F07DA}" destId="{F8CC7F0E-B01F-4321-9AE7-BDA47B99A90F}" srcOrd="0" destOrd="0" presId="urn:microsoft.com/office/officeart/2005/8/layout/vList2"/>
    <dgm:cxn modelId="{527E9FDB-22DE-444D-BE82-54DAD6D9D1FE}" type="presOf" srcId="{C0E18C2B-8FB9-4F81-99A0-7956BDFB9C26}" destId="{75A2F2A5-A1D4-42D5-A3CC-B17D1E189CB2}" srcOrd="0" destOrd="0" presId="urn:microsoft.com/office/officeart/2005/8/layout/vList2"/>
    <dgm:cxn modelId="{6F7DD2E0-48E8-4C1A-BCD8-DFF8AB04292D}" type="presOf" srcId="{487ECDE6-6FFE-4F93-A381-043213434F51}" destId="{416B5278-9F85-4EA6-AD24-16F37EC91B1C}" srcOrd="0" destOrd="0" presId="urn:microsoft.com/office/officeart/2005/8/layout/vList2"/>
    <dgm:cxn modelId="{9C13DBF2-EC54-42BE-9FE3-3AFF9DA903C0}" type="presParOf" srcId="{F8CC7F0E-B01F-4321-9AE7-BDA47B99A90F}" destId="{BAF8E1AF-02A7-4E2F-AD66-4996D53364A5}" srcOrd="0" destOrd="0" presId="urn:microsoft.com/office/officeart/2005/8/layout/vList2"/>
    <dgm:cxn modelId="{6AF592C2-7548-48D1-99C9-99F3D37F9C34}" type="presParOf" srcId="{F8CC7F0E-B01F-4321-9AE7-BDA47B99A90F}" destId="{386D4F17-A7C6-41AF-85CD-11E33F6CAE7D}" srcOrd="1" destOrd="0" presId="urn:microsoft.com/office/officeart/2005/8/layout/vList2"/>
    <dgm:cxn modelId="{CD21DD01-A90A-4DAE-90DB-2ED04543E590}" type="presParOf" srcId="{F8CC7F0E-B01F-4321-9AE7-BDA47B99A90F}" destId="{75A2F2A5-A1D4-42D5-A3CC-B17D1E189CB2}" srcOrd="2" destOrd="0" presId="urn:microsoft.com/office/officeart/2005/8/layout/vList2"/>
    <dgm:cxn modelId="{0F733C35-8123-4E9A-810A-986A36F8D077}" type="presParOf" srcId="{F8CC7F0E-B01F-4321-9AE7-BDA47B99A90F}" destId="{4CFFCE7C-5DD0-4E57-8227-45C174A92518}" srcOrd="3" destOrd="0" presId="urn:microsoft.com/office/officeart/2005/8/layout/vList2"/>
    <dgm:cxn modelId="{35BE98CE-E5AC-430C-B063-CFA35FE187F7}" type="presParOf" srcId="{F8CC7F0E-B01F-4321-9AE7-BDA47B99A90F}" destId="{B557B2EB-0231-4E98-B50E-3FF7EEF3DB1E}" srcOrd="4" destOrd="0" presId="urn:microsoft.com/office/officeart/2005/8/layout/vList2"/>
    <dgm:cxn modelId="{D93C099D-FA95-407B-85C0-C723C7EF3F11}" type="presParOf" srcId="{F8CC7F0E-B01F-4321-9AE7-BDA47B99A90F}" destId="{416B5278-9F85-4EA6-AD24-16F37EC91B1C}"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3C3590-9BF6-4218-B96D-A34551B88E9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76781FA6-50E1-42D9-B72C-E73DD3AE7443}">
      <dgm:prSet/>
      <dgm:spPr/>
      <dgm:t>
        <a:bodyPr/>
        <a:lstStyle/>
        <a:p>
          <a:r>
            <a:rPr lang="en-IN"/>
            <a:t>Power 5V VDD  can provides upto 1000mA current Max </a:t>
          </a:r>
          <a:endParaRPr lang="en-US"/>
        </a:p>
      </dgm:t>
    </dgm:pt>
    <dgm:pt modelId="{90048F6B-BF74-4E07-9A23-33321AA48C14}" type="parTrans" cxnId="{87F5CF41-53BE-4925-853A-11DA54AF468A}">
      <dgm:prSet/>
      <dgm:spPr/>
      <dgm:t>
        <a:bodyPr/>
        <a:lstStyle/>
        <a:p>
          <a:endParaRPr lang="en-US"/>
        </a:p>
      </dgm:t>
    </dgm:pt>
    <dgm:pt modelId="{C1F1305F-A838-4937-B29A-FCF6FA459FD3}" type="sibTrans" cxnId="{87F5CF41-53BE-4925-853A-11DA54AF468A}">
      <dgm:prSet/>
      <dgm:spPr/>
      <dgm:t>
        <a:bodyPr/>
        <a:lstStyle/>
        <a:p>
          <a:endParaRPr lang="en-US"/>
        </a:p>
      </dgm:t>
    </dgm:pt>
    <dgm:pt modelId="{0BCA795C-2CC0-45CD-93E0-653002257DA5}">
      <dgm:prSet/>
      <dgm:spPr/>
      <dgm:t>
        <a:bodyPr/>
        <a:lstStyle/>
        <a:p>
          <a:r>
            <a:rPr lang="en-IN"/>
            <a:t>Power 5V sys can provide 250 mA current max</a:t>
          </a:r>
          <a:endParaRPr lang="en-US"/>
        </a:p>
      </dgm:t>
    </dgm:pt>
    <dgm:pt modelId="{6D717940-D1C3-48FE-AEB2-1D5B4B0AE96D}" type="parTrans" cxnId="{18FF570A-4B36-46BB-AD6A-545CE4AF942F}">
      <dgm:prSet/>
      <dgm:spPr/>
      <dgm:t>
        <a:bodyPr/>
        <a:lstStyle/>
        <a:p>
          <a:endParaRPr lang="en-US"/>
        </a:p>
      </dgm:t>
    </dgm:pt>
    <dgm:pt modelId="{5D5A4BAB-F82F-43C4-A90B-59B9DE467597}" type="sibTrans" cxnId="{18FF570A-4B36-46BB-AD6A-545CE4AF942F}">
      <dgm:prSet/>
      <dgm:spPr/>
      <dgm:t>
        <a:bodyPr/>
        <a:lstStyle/>
        <a:p>
          <a:endParaRPr lang="en-US"/>
        </a:p>
      </dgm:t>
    </dgm:pt>
    <dgm:pt modelId="{F5250A2D-32AA-4926-B1FE-73CEE4659C67}">
      <dgm:prSet/>
      <dgm:spPr/>
      <dgm:t>
        <a:bodyPr/>
        <a:lstStyle/>
        <a:p>
          <a:r>
            <a:rPr lang="en-IN"/>
            <a:t>Power 3.3V  can provide upto 250mA current max</a:t>
          </a:r>
          <a:endParaRPr lang="en-US"/>
        </a:p>
      </dgm:t>
    </dgm:pt>
    <dgm:pt modelId="{C864C38A-C2D2-4494-B385-995536929F14}" type="parTrans" cxnId="{1ED25DE8-961B-45CB-BFF5-8988AA9E6248}">
      <dgm:prSet/>
      <dgm:spPr/>
      <dgm:t>
        <a:bodyPr/>
        <a:lstStyle/>
        <a:p>
          <a:endParaRPr lang="en-US"/>
        </a:p>
      </dgm:t>
    </dgm:pt>
    <dgm:pt modelId="{A6F2AD1E-1CD7-4980-B39E-5DA267E431B3}" type="sibTrans" cxnId="{1ED25DE8-961B-45CB-BFF5-8988AA9E6248}">
      <dgm:prSet/>
      <dgm:spPr/>
      <dgm:t>
        <a:bodyPr/>
        <a:lstStyle/>
        <a:p>
          <a:endParaRPr lang="en-US"/>
        </a:p>
      </dgm:t>
    </dgm:pt>
    <dgm:pt modelId="{33F29B5A-413F-4033-820B-76D4F0B79FD2}">
      <dgm:prSet/>
      <dgm:spPr/>
      <dgm:t>
        <a:bodyPr/>
        <a:lstStyle/>
        <a:p>
          <a:r>
            <a:rPr lang="en-IN"/>
            <a:t>VDD_ADC (1.8V)  can provide 250mA </a:t>
          </a:r>
          <a:endParaRPr lang="en-US"/>
        </a:p>
      </dgm:t>
    </dgm:pt>
    <dgm:pt modelId="{9B9E7C60-BD5C-4155-AFF1-72B5B206F7C2}" type="parTrans" cxnId="{23CF1899-480A-49FE-82B9-9FB8CC8D20CF}">
      <dgm:prSet/>
      <dgm:spPr/>
      <dgm:t>
        <a:bodyPr/>
        <a:lstStyle/>
        <a:p>
          <a:endParaRPr lang="en-US"/>
        </a:p>
      </dgm:t>
    </dgm:pt>
    <dgm:pt modelId="{8293B19E-4B0D-44D1-BEFA-16831EDD5C39}" type="sibTrans" cxnId="{23CF1899-480A-49FE-82B9-9FB8CC8D20CF}">
      <dgm:prSet/>
      <dgm:spPr/>
      <dgm:t>
        <a:bodyPr/>
        <a:lstStyle/>
        <a:p>
          <a:endParaRPr lang="en-US"/>
        </a:p>
      </dgm:t>
    </dgm:pt>
    <dgm:pt modelId="{DC52E405-20C5-4B1A-9108-8748B64FD65C}">
      <dgm:prSet/>
      <dgm:spPr/>
      <dgm:t>
        <a:bodyPr/>
        <a:lstStyle/>
        <a:p>
          <a:r>
            <a:rPr lang="en-IN"/>
            <a:t>All I/O pins 3.3V can provide maximum 250mA</a:t>
          </a:r>
          <a:endParaRPr lang="en-US"/>
        </a:p>
      </dgm:t>
    </dgm:pt>
    <dgm:pt modelId="{245A32E8-A9CC-4D3E-B077-59B829D9E5A7}" type="parTrans" cxnId="{E0515018-4A5B-448C-9C0F-7B138FB912D0}">
      <dgm:prSet/>
      <dgm:spPr/>
      <dgm:t>
        <a:bodyPr/>
        <a:lstStyle/>
        <a:p>
          <a:endParaRPr lang="en-US"/>
        </a:p>
      </dgm:t>
    </dgm:pt>
    <dgm:pt modelId="{FB83353F-AFB8-499F-911C-3BB405045546}" type="sibTrans" cxnId="{E0515018-4A5B-448C-9C0F-7B138FB912D0}">
      <dgm:prSet/>
      <dgm:spPr/>
      <dgm:t>
        <a:bodyPr/>
        <a:lstStyle/>
        <a:p>
          <a:endParaRPr lang="en-US"/>
        </a:p>
      </dgm:t>
    </dgm:pt>
    <dgm:pt modelId="{E67C0DD7-281C-4E4A-87D2-51E36C820C9C}">
      <dgm:prSet/>
      <dgm:spPr/>
      <dgm:t>
        <a:bodyPr/>
        <a:lstStyle/>
        <a:p>
          <a:r>
            <a:rPr lang="en-IN"/>
            <a:t>AIN pins 1.8V (small current should be drawn from these pins)</a:t>
          </a:r>
          <a:endParaRPr lang="en-US"/>
        </a:p>
      </dgm:t>
    </dgm:pt>
    <dgm:pt modelId="{58550E61-E19B-45E7-936F-4E700FE9BE92}" type="parTrans" cxnId="{218110FC-A41E-440D-BD56-EB193FB26D15}">
      <dgm:prSet/>
      <dgm:spPr/>
      <dgm:t>
        <a:bodyPr/>
        <a:lstStyle/>
        <a:p>
          <a:endParaRPr lang="en-US"/>
        </a:p>
      </dgm:t>
    </dgm:pt>
    <dgm:pt modelId="{903F554B-3668-4ED1-9EB0-B8D410C7B89F}" type="sibTrans" cxnId="{218110FC-A41E-440D-BD56-EB193FB26D15}">
      <dgm:prSet/>
      <dgm:spPr/>
      <dgm:t>
        <a:bodyPr/>
        <a:lstStyle/>
        <a:p>
          <a:endParaRPr lang="en-US"/>
        </a:p>
      </dgm:t>
    </dgm:pt>
    <dgm:pt modelId="{4C00401B-D3E2-47A3-AF71-270C95D1DD66}" type="pres">
      <dgm:prSet presAssocID="{2C3C3590-9BF6-4218-B96D-A34551B88E9E}" presName="linear" presStyleCnt="0">
        <dgm:presLayoutVars>
          <dgm:animLvl val="lvl"/>
          <dgm:resizeHandles val="exact"/>
        </dgm:presLayoutVars>
      </dgm:prSet>
      <dgm:spPr/>
    </dgm:pt>
    <dgm:pt modelId="{F8E7FA14-1D47-472C-9D9F-8D7DE5CC8BE1}" type="pres">
      <dgm:prSet presAssocID="{76781FA6-50E1-42D9-B72C-E73DD3AE7443}" presName="parentText" presStyleLbl="node1" presStyleIdx="0" presStyleCnt="6">
        <dgm:presLayoutVars>
          <dgm:chMax val="0"/>
          <dgm:bulletEnabled val="1"/>
        </dgm:presLayoutVars>
      </dgm:prSet>
      <dgm:spPr/>
    </dgm:pt>
    <dgm:pt modelId="{41610BCA-6F9A-43D9-9C14-E5CF960C5AF5}" type="pres">
      <dgm:prSet presAssocID="{C1F1305F-A838-4937-B29A-FCF6FA459FD3}" presName="spacer" presStyleCnt="0"/>
      <dgm:spPr/>
    </dgm:pt>
    <dgm:pt modelId="{B05A8691-79F1-45EE-968B-E86EEF6D3E08}" type="pres">
      <dgm:prSet presAssocID="{0BCA795C-2CC0-45CD-93E0-653002257DA5}" presName="parentText" presStyleLbl="node1" presStyleIdx="1" presStyleCnt="6">
        <dgm:presLayoutVars>
          <dgm:chMax val="0"/>
          <dgm:bulletEnabled val="1"/>
        </dgm:presLayoutVars>
      </dgm:prSet>
      <dgm:spPr/>
    </dgm:pt>
    <dgm:pt modelId="{3CD4E2E7-23A1-4D13-A32D-F2F6A6C2AE0D}" type="pres">
      <dgm:prSet presAssocID="{5D5A4BAB-F82F-43C4-A90B-59B9DE467597}" presName="spacer" presStyleCnt="0"/>
      <dgm:spPr/>
    </dgm:pt>
    <dgm:pt modelId="{E7E36537-186F-41E2-A0F3-DCE272F8B31D}" type="pres">
      <dgm:prSet presAssocID="{F5250A2D-32AA-4926-B1FE-73CEE4659C67}" presName="parentText" presStyleLbl="node1" presStyleIdx="2" presStyleCnt="6">
        <dgm:presLayoutVars>
          <dgm:chMax val="0"/>
          <dgm:bulletEnabled val="1"/>
        </dgm:presLayoutVars>
      </dgm:prSet>
      <dgm:spPr/>
    </dgm:pt>
    <dgm:pt modelId="{3D87B8A7-F63D-45F7-BBC4-3B1D523DE15C}" type="pres">
      <dgm:prSet presAssocID="{A6F2AD1E-1CD7-4980-B39E-5DA267E431B3}" presName="spacer" presStyleCnt="0"/>
      <dgm:spPr/>
    </dgm:pt>
    <dgm:pt modelId="{63AD609A-D196-44E7-8294-0074914C9959}" type="pres">
      <dgm:prSet presAssocID="{33F29B5A-413F-4033-820B-76D4F0B79FD2}" presName="parentText" presStyleLbl="node1" presStyleIdx="3" presStyleCnt="6">
        <dgm:presLayoutVars>
          <dgm:chMax val="0"/>
          <dgm:bulletEnabled val="1"/>
        </dgm:presLayoutVars>
      </dgm:prSet>
      <dgm:spPr/>
    </dgm:pt>
    <dgm:pt modelId="{4865ED10-7FB6-40E2-A0BC-0E5F44B82349}" type="pres">
      <dgm:prSet presAssocID="{8293B19E-4B0D-44D1-BEFA-16831EDD5C39}" presName="spacer" presStyleCnt="0"/>
      <dgm:spPr/>
    </dgm:pt>
    <dgm:pt modelId="{9A2AD6CF-BBAE-43CB-A090-5C1B125D2799}" type="pres">
      <dgm:prSet presAssocID="{DC52E405-20C5-4B1A-9108-8748B64FD65C}" presName="parentText" presStyleLbl="node1" presStyleIdx="4" presStyleCnt="6">
        <dgm:presLayoutVars>
          <dgm:chMax val="0"/>
          <dgm:bulletEnabled val="1"/>
        </dgm:presLayoutVars>
      </dgm:prSet>
      <dgm:spPr/>
    </dgm:pt>
    <dgm:pt modelId="{397B31BF-D770-4E40-9A00-3DEF4C44B3A4}" type="pres">
      <dgm:prSet presAssocID="{FB83353F-AFB8-499F-911C-3BB405045546}" presName="spacer" presStyleCnt="0"/>
      <dgm:spPr/>
    </dgm:pt>
    <dgm:pt modelId="{F14C96CB-27EF-410A-8736-3C617955333A}" type="pres">
      <dgm:prSet presAssocID="{E67C0DD7-281C-4E4A-87D2-51E36C820C9C}" presName="parentText" presStyleLbl="node1" presStyleIdx="5" presStyleCnt="6">
        <dgm:presLayoutVars>
          <dgm:chMax val="0"/>
          <dgm:bulletEnabled val="1"/>
        </dgm:presLayoutVars>
      </dgm:prSet>
      <dgm:spPr/>
    </dgm:pt>
  </dgm:ptLst>
  <dgm:cxnLst>
    <dgm:cxn modelId="{18FF570A-4B36-46BB-AD6A-545CE4AF942F}" srcId="{2C3C3590-9BF6-4218-B96D-A34551B88E9E}" destId="{0BCA795C-2CC0-45CD-93E0-653002257DA5}" srcOrd="1" destOrd="0" parTransId="{6D717940-D1C3-48FE-AEB2-1D5B4B0AE96D}" sibTransId="{5D5A4BAB-F82F-43C4-A90B-59B9DE467597}"/>
    <dgm:cxn modelId="{E0515018-4A5B-448C-9C0F-7B138FB912D0}" srcId="{2C3C3590-9BF6-4218-B96D-A34551B88E9E}" destId="{DC52E405-20C5-4B1A-9108-8748B64FD65C}" srcOrd="4" destOrd="0" parTransId="{245A32E8-A9CC-4D3E-B077-59B829D9E5A7}" sibTransId="{FB83353F-AFB8-499F-911C-3BB405045546}"/>
    <dgm:cxn modelId="{EA4C2920-3A61-40F5-ACEF-CDA1620A1E6E}" type="presOf" srcId="{F5250A2D-32AA-4926-B1FE-73CEE4659C67}" destId="{E7E36537-186F-41E2-A0F3-DCE272F8B31D}" srcOrd="0" destOrd="0" presId="urn:microsoft.com/office/officeart/2005/8/layout/vList2"/>
    <dgm:cxn modelId="{AF7E0A2B-2716-40CB-A62C-FDF48CDDF083}" type="presOf" srcId="{2C3C3590-9BF6-4218-B96D-A34551B88E9E}" destId="{4C00401B-D3E2-47A3-AF71-270C95D1DD66}" srcOrd="0" destOrd="0" presId="urn:microsoft.com/office/officeart/2005/8/layout/vList2"/>
    <dgm:cxn modelId="{4E3B2037-5883-4A77-B50B-D65FD6D4A480}" type="presOf" srcId="{76781FA6-50E1-42D9-B72C-E73DD3AE7443}" destId="{F8E7FA14-1D47-472C-9D9F-8D7DE5CC8BE1}" srcOrd="0" destOrd="0" presId="urn:microsoft.com/office/officeart/2005/8/layout/vList2"/>
    <dgm:cxn modelId="{87F5CF41-53BE-4925-853A-11DA54AF468A}" srcId="{2C3C3590-9BF6-4218-B96D-A34551B88E9E}" destId="{76781FA6-50E1-42D9-B72C-E73DD3AE7443}" srcOrd="0" destOrd="0" parTransId="{90048F6B-BF74-4E07-9A23-33321AA48C14}" sibTransId="{C1F1305F-A838-4937-B29A-FCF6FA459FD3}"/>
    <dgm:cxn modelId="{23CF1899-480A-49FE-82B9-9FB8CC8D20CF}" srcId="{2C3C3590-9BF6-4218-B96D-A34551B88E9E}" destId="{33F29B5A-413F-4033-820B-76D4F0B79FD2}" srcOrd="3" destOrd="0" parTransId="{9B9E7C60-BD5C-4155-AFF1-72B5B206F7C2}" sibTransId="{8293B19E-4B0D-44D1-BEFA-16831EDD5C39}"/>
    <dgm:cxn modelId="{8F500BA8-58A0-4E6A-A2F0-E74BA721FF02}" type="presOf" srcId="{E67C0DD7-281C-4E4A-87D2-51E36C820C9C}" destId="{F14C96CB-27EF-410A-8736-3C617955333A}" srcOrd="0" destOrd="0" presId="urn:microsoft.com/office/officeart/2005/8/layout/vList2"/>
    <dgm:cxn modelId="{FDD152BF-99E2-434E-98E2-4AA9D98BCA42}" type="presOf" srcId="{DC52E405-20C5-4B1A-9108-8748B64FD65C}" destId="{9A2AD6CF-BBAE-43CB-A090-5C1B125D2799}" srcOrd="0" destOrd="0" presId="urn:microsoft.com/office/officeart/2005/8/layout/vList2"/>
    <dgm:cxn modelId="{319262D1-F127-46CE-8A7E-2319DB7B4F49}" type="presOf" srcId="{33F29B5A-413F-4033-820B-76D4F0B79FD2}" destId="{63AD609A-D196-44E7-8294-0074914C9959}" srcOrd="0" destOrd="0" presId="urn:microsoft.com/office/officeart/2005/8/layout/vList2"/>
    <dgm:cxn modelId="{1ED25DE8-961B-45CB-BFF5-8988AA9E6248}" srcId="{2C3C3590-9BF6-4218-B96D-A34551B88E9E}" destId="{F5250A2D-32AA-4926-B1FE-73CEE4659C67}" srcOrd="2" destOrd="0" parTransId="{C864C38A-C2D2-4494-B385-995536929F14}" sibTransId="{A6F2AD1E-1CD7-4980-B39E-5DA267E431B3}"/>
    <dgm:cxn modelId="{E7D301F2-7A7D-40F2-A7C5-0D58C871B13A}" type="presOf" srcId="{0BCA795C-2CC0-45CD-93E0-653002257DA5}" destId="{B05A8691-79F1-45EE-968B-E86EEF6D3E08}" srcOrd="0" destOrd="0" presId="urn:microsoft.com/office/officeart/2005/8/layout/vList2"/>
    <dgm:cxn modelId="{218110FC-A41E-440D-BD56-EB193FB26D15}" srcId="{2C3C3590-9BF6-4218-B96D-A34551B88E9E}" destId="{E67C0DD7-281C-4E4A-87D2-51E36C820C9C}" srcOrd="5" destOrd="0" parTransId="{58550E61-E19B-45E7-936F-4E700FE9BE92}" sibTransId="{903F554B-3668-4ED1-9EB0-B8D410C7B89F}"/>
    <dgm:cxn modelId="{75327B21-DB3D-40B8-8746-B13DBC39DB9D}" type="presParOf" srcId="{4C00401B-D3E2-47A3-AF71-270C95D1DD66}" destId="{F8E7FA14-1D47-472C-9D9F-8D7DE5CC8BE1}" srcOrd="0" destOrd="0" presId="urn:microsoft.com/office/officeart/2005/8/layout/vList2"/>
    <dgm:cxn modelId="{45ABC84A-0CC8-4567-8CEA-108CA4B01AD1}" type="presParOf" srcId="{4C00401B-D3E2-47A3-AF71-270C95D1DD66}" destId="{41610BCA-6F9A-43D9-9C14-E5CF960C5AF5}" srcOrd="1" destOrd="0" presId="urn:microsoft.com/office/officeart/2005/8/layout/vList2"/>
    <dgm:cxn modelId="{D54BFE9E-FB40-42C3-BB15-A794863425AD}" type="presParOf" srcId="{4C00401B-D3E2-47A3-AF71-270C95D1DD66}" destId="{B05A8691-79F1-45EE-968B-E86EEF6D3E08}" srcOrd="2" destOrd="0" presId="urn:microsoft.com/office/officeart/2005/8/layout/vList2"/>
    <dgm:cxn modelId="{9489FC71-6F7B-4326-910E-350E483FB3EA}" type="presParOf" srcId="{4C00401B-D3E2-47A3-AF71-270C95D1DD66}" destId="{3CD4E2E7-23A1-4D13-A32D-F2F6A6C2AE0D}" srcOrd="3" destOrd="0" presId="urn:microsoft.com/office/officeart/2005/8/layout/vList2"/>
    <dgm:cxn modelId="{549C4E6F-44DD-46A9-A05A-0041ABD7FC89}" type="presParOf" srcId="{4C00401B-D3E2-47A3-AF71-270C95D1DD66}" destId="{E7E36537-186F-41E2-A0F3-DCE272F8B31D}" srcOrd="4" destOrd="0" presId="urn:microsoft.com/office/officeart/2005/8/layout/vList2"/>
    <dgm:cxn modelId="{3D3946A4-D349-4BD2-AFEB-52A3568FC48D}" type="presParOf" srcId="{4C00401B-D3E2-47A3-AF71-270C95D1DD66}" destId="{3D87B8A7-F63D-45F7-BBC4-3B1D523DE15C}" srcOrd="5" destOrd="0" presId="urn:microsoft.com/office/officeart/2005/8/layout/vList2"/>
    <dgm:cxn modelId="{92449801-4A6D-4549-833C-BB537F9FF418}" type="presParOf" srcId="{4C00401B-D3E2-47A3-AF71-270C95D1DD66}" destId="{63AD609A-D196-44E7-8294-0074914C9959}" srcOrd="6" destOrd="0" presId="urn:microsoft.com/office/officeart/2005/8/layout/vList2"/>
    <dgm:cxn modelId="{6258383D-A456-40A4-A27D-F0E634254AF9}" type="presParOf" srcId="{4C00401B-D3E2-47A3-AF71-270C95D1DD66}" destId="{4865ED10-7FB6-40E2-A0BC-0E5F44B82349}" srcOrd="7" destOrd="0" presId="urn:microsoft.com/office/officeart/2005/8/layout/vList2"/>
    <dgm:cxn modelId="{DC4E95AE-994B-4E77-8295-07D6B14DD146}" type="presParOf" srcId="{4C00401B-D3E2-47A3-AF71-270C95D1DD66}" destId="{9A2AD6CF-BBAE-43CB-A090-5C1B125D2799}" srcOrd="8" destOrd="0" presId="urn:microsoft.com/office/officeart/2005/8/layout/vList2"/>
    <dgm:cxn modelId="{20F63915-B65F-47F6-980E-41F57E317657}" type="presParOf" srcId="{4C00401B-D3E2-47A3-AF71-270C95D1DD66}" destId="{397B31BF-D770-4E40-9A00-3DEF4C44B3A4}" srcOrd="9" destOrd="0" presId="urn:microsoft.com/office/officeart/2005/8/layout/vList2"/>
    <dgm:cxn modelId="{A1BDA87E-49DB-4847-AB48-D42A79EE1C6F}" type="presParOf" srcId="{4C00401B-D3E2-47A3-AF71-270C95D1DD66}" destId="{F14C96CB-27EF-410A-8736-3C617955333A}"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94AF7-519F-4224-9516-78D959DA7CD3}">
      <dsp:nvSpPr>
        <dsp:cNvPr id="0" name=""/>
        <dsp:cNvSpPr/>
      </dsp:nvSpPr>
      <dsp:spPr>
        <a:xfrm>
          <a:off x="0" y="788"/>
          <a:ext cx="10515600" cy="1079308"/>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CA" sz="2000" kern="1200" dirty="0"/>
            <a:t>Before starting the task, initially we will review what all we have done till now with respect to the project that we had proposed</a:t>
          </a:r>
          <a:r>
            <a:rPr lang="en-CA" sz="1800" kern="1200" dirty="0"/>
            <a:t>.</a:t>
          </a:r>
          <a:endParaRPr lang="en-US" sz="1800" kern="1200" dirty="0"/>
        </a:p>
      </dsp:txBody>
      <dsp:txXfrm>
        <a:off x="52687" y="53475"/>
        <a:ext cx="10410226" cy="973934"/>
      </dsp:txXfrm>
    </dsp:sp>
    <dsp:sp modelId="{0F9BA620-199E-4F80-A136-7D30A34E5D0E}">
      <dsp:nvSpPr>
        <dsp:cNvPr id="0" name=""/>
        <dsp:cNvSpPr/>
      </dsp:nvSpPr>
      <dsp:spPr>
        <a:xfrm>
          <a:off x="0" y="1090939"/>
          <a:ext cx="10515600" cy="1079308"/>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CA" sz="2000" kern="1200" dirty="0"/>
            <a:t>Till now, </a:t>
          </a:r>
          <a:r>
            <a:rPr lang="en-US" sz="2000" kern="1200" dirty="0"/>
            <a:t>we are done with the interfacing of buzzer, Servo motor, Vibration sensor, Arduino mega, Fingerprint sensor, GSM SIM900 Module, ESP8266 Module, ESP32 Module, Touchscreen and RTC Module with </a:t>
          </a:r>
          <a:r>
            <a:rPr lang="en-US" sz="2000" kern="1200" dirty="0" err="1"/>
            <a:t>beaglebone</a:t>
          </a:r>
          <a:r>
            <a:rPr lang="en-US" sz="2000" kern="1200" dirty="0"/>
            <a:t> black successfully. </a:t>
          </a:r>
        </a:p>
      </dsp:txBody>
      <dsp:txXfrm>
        <a:off x="52687" y="1143626"/>
        <a:ext cx="10410226" cy="973934"/>
      </dsp:txXfrm>
    </dsp:sp>
    <dsp:sp modelId="{1FEA0AAA-2801-4488-87BE-F09B0070C762}">
      <dsp:nvSpPr>
        <dsp:cNvPr id="0" name=""/>
        <dsp:cNvSpPr/>
      </dsp:nvSpPr>
      <dsp:spPr>
        <a:xfrm>
          <a:off x="0" y="2181090"/>
          <a:ext cx="10515600" cy="1079308"/>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In order to make interfacing possible we used various functions and features of C programming and various communication protocols are used such as UART, SPI, I2C and GPIO that required various libraries as to gain the control over GPIO pins we installed “</a:t>
          </a:r>
          <a:r>
            <a:rPr lang="en-US" sz="2000" kern="1200" dirty="0" err="1"/>
            <a:t>iobb</a:t>
          </a:r>
          <a:r>
            <a:rPr lang="en-US" sz="2000" kern="1200" dirty="0"/>
            <a:t> library”, Adafruit fingerprint library, etc</a:t>
          </a:r>
          <a:r>
            <a:rPr lang="en-US" sz="500" kern="1200" dirty="0"/>
            <a:t>.</a:t>
          </a:r>
        </a:p>
      </dsp:txBody>
      <dsp:txXfrm>
        <a:off x="52687" y="2233777"/>
        <a:ext cx="10410226" cy="973934"/>
      </dsp:txXfrm>
    </dsp:sp>
    <dsp:sp modelId="{E3381C32-E023-4054-B5AB-81B23C4E5890}">
      <dsp:nvSpPr>
        <dsp:cNvPr id="0" name=""/>
        <dsp:cNvSpPr/>
      </dsp:nvSpPr>
      <dsp:spPr>
        <a:xfrm>
          <a:off x="0" y="3271240"/>
          <a:ext cx="10515600" cy="1079308"/>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After the successful interfacing of all the components, also </a:t>
          </a:r>
          <a:r>
            <a:rPr lang="en-US" sz="2000" kern="1200" dirty="0" err="1"/>
            <a:t>desgining</a:t>
          </a:r>
          <a:r>
            <a:rPr lang="en-US" sz="2000" kern="1200" dirty="0"/>
            <a:t> the PCB online with the Zero PCB Implementation; the final task is power management</a:t>
          </a:r>
          <a:r>
            <a:rPr lang="en-US" sz="500" kern="1200" dirty="0"/>
            <a:t>..</a:t>
          </a:r>
        </a:p>
      </dsp:txBody>
      <dsp:txXfrm>
        <a:off x="52687" y="3323927"/>
        <a:ext cx="10410226" cy="9739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DCFECE-C8C2-4A3E-B7CB-24165746A661}">
      <dsp:nvSpPr>
        <dsp:cNvPr id="0" name=""/>
        <dsp:cNvSpPr/>
      </dsp:nvSpPr>
      <dsp:spPr>
        <a:xfrm>
          <a:off x="1747800" y="19814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E3EFE4-9B8B-4913-A5AC-91445A5E874B}">
      <dsp:nvSpPr>
        <dsp:cNvPr id="0" name=""/>
        <dsp:cNvSpPr/>
      </dsp:nvSpPr>
      <dsp:spPr>
        <a:xfrm>
          <a:off x="559800" y="2735693"/>
          <a:ext cx="4320000" cy="14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b="0" i="0" kern="1200" dirty="0"/>
            <a:t>The importance of power management in today’s embedded designs has been steadily growing as an increasing number of battery powered devices are developed. </a:t>
          </a:r>
          <a:endParaRPr lang="en-US" sz="2000" kern="1200" dirty="0"/>
        </a:p>
      </dsp:txBody>
      <dsp:txXfrm>
        <a:off x="559800" y="2735693"/>
        <a:ext cx="4320000" cy="1417500"/>
      </dsp:txXfrm>
    </dsp:sp>
    <dsp:sp modelId="{BFA5EDED-8E07-4C72-B590-A0B713F571A4}">
      <dsp:nvSpPr>
        <dsp:cNvPr id="0" name=""/>
        <dsp:cNvSpPr/>
      </dsp:nvSpPr>
      <dsp:spPr>
        <a:xfrm>
          <a:off x="6823800" y="19814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9DEE46-9841-4D46-B2BE-36726DFBE394}">
      <dsp:nvSpPr>
        <dsp:cNvPr id="0" name=""/>
        <dsp:cNvSpPr/>
      </dsp:nvSpPr>
      <dsp:spPr>
        <a:xfrm>
          <a:off x="5635800" y="2735693"/>
          <a:ext cx="4320000" cy="14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b="0" i="0" kern="1200"/>
            <a:t>So, there is always a need to extend battery life and/or reduce the environmental impact of a system. </a:t>
          </a:r>
          <a:endParaRPr lang="en-US" sz="2500" kern="1200"/>
        </a:p>
      </dsp:txBody>
      <dsp:txXfrm>
        <a:off x="5635800" y="2735693"/>
        <a:ext cx="4320000" cy="1417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F8E1AF-02A7-4E2F-AD66-4996D53364A5}">
      <dsp:nvSpPr>
        <dsp:cNvPr id="0" name=""/>
        <dsp:cNvSpPr/>
      </dsp:nvSpPr>
      <dsp:spPr>
        <a:xfrm>
          <a:off x="0" y="14556"/>
          <a:ext cx="6367912" cy="959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CA" sz="4000" b="1" kern="1200"/>
            <a:t>stdio.h</a:t>
          </a:r>
          <a:endParaRPr lang="en-US" sz="4000" kern="1200"/>
        </a:p>
      </dsp:txBody>
      <dsp:txXfrm>
        <a:off x="46834" y="61390"/>
        <a:ext cx="6274244" cy="865732"/>
      </dsp:txXfrm>
    </dsp:sp>
    <dsp:sp modelId="{386D4F17-A7C6-41AF-85CD-11E33F6CAE7D}">
      <dsp:nvSpPr>
        <dsp:cNvPr id="0" name=""/>
        <dsp:cNvSpPr/>
      </dsp:nvSpPr>
      <dsp:spPr>
        <a:xfrm>
          <a:off x="0" y="973956"/>
          <a:ext cx="6367912" cy="662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181"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CA" sz="3100" kern="1200"/>
            <a:t>Standard C input Output Library.</a:t>
          </a:r>
          <a:endParaRPr lang="en-US" sz="3100" kern="1200"/>
        </a:p>
      </dsp:txBody>
      <dsp:txXfrm>
        <a:off x="0" y="973956"/>
        <a:ext cx="6367912" cy="662400"/>
      </dsp:txXfrm>
    </dsp:sp>
    <dsp:sp modelId="{75A2F2A5-A1D4-42D5-A3CC-B17D1E189CB2}">
      <dsp:nvSpPr>
        <dsp:cNvPr id="0" name=""/>
        <dsp:cNvSpPr/>
      </dsp:nvSpPr>
      <dsp:spPr>
        <a:xfrm>
          <a:off x="0" y="1636356"/>
          <a:ext cx="6367912" cy="9594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CA" sz="4000" b="1" kern="1200"/>
            <a:t>string.h</a:t>
          </a:r>
          <a:endParaRPr lang="en-US" sz="4000" kern="1200"/>
        </a:p>
      </dsp:txBody>
      <dsp:txXfrm>
        <a:off x="46834" y="1683190"/>
        <a:ext cx="6274244" cy="865732"/>
      </dsp:txXfrm>
    </dsp:sp>
    <dsp:sp modelId="{4CFFCE7C-5DD0-4E57-8227-45C174A92518}">
      <dsp:nvSpPr>
        <dsp:cNvPr id="0" name=""/>
        <dsp:cNvSpPr/>
      </dsp:nvSpPr>
      <dsp:spPr>
        <a:xfrm>
          <a:off x="0" y="2595756"/>
          <a:ext cx="6367912" cy="972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181"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CA" sz="3100" kern="1200"/>
            <a:t>C Library for various String Operations.</a:t>
          </a:r>
          <a:endParaRPr lang="en-US" sz="3100" kern="1200"/>
        </a:p>
      </dsp:txBody>
      <dsp:txXfrm>
        <a:off x="0" y="2595756"/>
        <a:ext cx="6367912" cy="972900"/>
      </dsp:txXfrm>
    </dsp:sp>
    <dsp:sp modelId="{B557B2EB-0231-4E98-B50E-3FF7EEF3DB1E}">
      <dsp:nvSpPr>
        <dsp:cNvPr id="0" name=""/>
        <dsp:cNvSpPr/>
      </dsp:nvSpPr>
      <dsp:spPr>
        <a:xfrm>
          <a:off x="0" y="3568656"/>
          <a:ext cx="6367912" cy="959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1" i="0" kern="1200"/>
            <a:t>stdlib.h</a:t>
          </a:r>
          <a:r>
            <a:rPr lang="en-US" sz="4000" b="0" i="0" kern="1200"/>
            <a:t> </a:t>
          </a:r>
          <a:endParaRPr lang="en-US" sz="4000" kern="1200"/>
        </a:p>
      </dsp:txBody>
      <dsp:txXfrm>
        <a:off x="46834" y="3615490"/>
        <a:ext cx="6274244" cy="865732"/>
      </dsp:txXfrm>
    </dsp:sp>
    <dsp:sp modelId="{416B5278-9F85-4EA6-AD24-16F37EC91B1C}">
      <dsp:nvSpPr>
        <dsp:cNvPr id="0" name=""/>
        <dsp:cNvSpPr/>
      </dsp:nvSpPr>
      <dsp:spPr>
        <a:xfrm>
          <a:off x="0" y="4528056"/>
          <a:ext cx="6367912" cy="186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181"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b="0" i="0" kern="1200"/>
            <a:t>header defines four variable types, several macros, and various functions for performing general functions.</a:t>
          </a:r>
          <a:endParaRPr lang="en-US" sz="3100" kern="1200"/>
        </a:p>
      </dsp:txBody>
      <dsp:txXfrm>
        <a:off x="0" y="4528056"/>
        <a:ext cx="6367912" cy="1863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7FA14-1D47-472C-9D9F-8D7DE5CC8BE1}">
      <dsp:nvSpPr>
        <dsp:cNvPr id="0" name=""/>
        <dsp:cNvSpPr/>
      </dsp:nvSpPr>
      <dsp:spPr>
        <a:xfrm>
          <a:off x="0" y="39306"/>
          <a:ext cx="6367912"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kern="1200"/>
            <a:t>Power 5V VDD  can provides upto 1000mA current Max </a:t>
          </a:r>
          <a:endParaRPr lang="en-US" sz="2500" kern="1200"/>
        </a:p>
      </dsp:txBody>
      <dsp:txXfrm>
        <a:off x="48547" y="87853"/>
        <a:ext cx="6270818" cy="897406"/>
      </dsp:txXfrm>
    </dsp:sp>
    <dsp:sp modelId="{B05A8691-79F1-45EE-968B-E86EEF6D3E08}">
      <dsp:nvSpPr>
        <dsp:cNvPr id="0" name=""/>
        <dsp:cNvSpPr/>
      </dsp:nvSpPr>
      <dsp:spPr>
        <a:xfrm>
          <a:off x="0" y="1105806"/>
          <a:ext cx="6367912" cy="994500"/>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kern="1200"/>
            <a:t>Power 5V sys can provide 250 mA current max</a:t>
          </a:r>
          <a:endParaRPr lang="en-US" sz="2500" kern="1200"/>
        </a:p>
      </dsp:txBody>
      <dsp:txXfrm>
        <a:off x="48547" y="1154353"/>
        <a:ext cx="6270818" cy="897406"/>
      </dsp:txXfrm>
    </dsp:sp>
    <dsp:sp modelId="{E7E36537-186F-41E2-A0F3-DCE272F8B31D}">
      <dsp:nvSpPr>
        <dsp:cNvPr id="0" name=""/>
        <dsp:cNvSpPr/>
      </dsp:nvSpPr>
      <dsp:spPr>
        <a:xfrm>
          <a:off x="0" y="2172306"/>
          <a:ext cx="6367912" cy="994500"/>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kern="1200"/>
            <a:t>Power 3.3V  can provide upto 250mA current max</a:t>
          </a:r>
          <a:endParaRPr lang="en-US" sz="2500" kern="1200"/>
        </a:p>
      </dsp:txBody>
      <dsp:txXfrm>
        <a:off x="48547" y="2220853"/>
        <a:ext cx="6270818" cy="897406"/>
      </dsp:txXfrm>
    </dsp:sp>
    <dsp:sp modelId="{63AD609A-D196-44E7-8294-0074914C9959}">
      <dsp:nvSpPr>
        <dsp:cNvPr id="0" name=""/>
        <dsp:cNvSpPr/>
      </dsp:nvSpPr>
      <dsp:spPr>
        <a:xfrm>
          <a:off x="0" y="3238806"/>
          <a:ext cx="6367912" cy="994500"/>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kern="1200"/>
            <a:t>VDD_ADC (1.8V)  can provide 250mA </a:t>
          </a:r>
          <a:endParaRPr lang="en-US" sz="2500" kern="1200"/>
        </a:p>
      </dsp:txBody>
      <dsp:txXfrm>
        <a:off x="48547" y="3287353"/>
        <a:ext cx="6270818" cy="897406"/>
      </dsp:txXfrm>
    </dsp:sp>
    <dsp:sp modelId="{9A2AD6CF-BBAE-43CB-A090-5C1B125D2799}">
      <dsp:nvSpPr>
        <dsp:cNvPr id="0" name=""/>
        <dsp:cNvSpPr/>
      </dsp:nvSpPr>
      <dsp:spPr>
        <a:xfrm>
          <a:off x="0" y="4305306"/>
          <a:ext cx="6367912" cy="994500"/>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kern="1200"/>
            <a:t>All I/O pins 3.3V can provide maximum 250mA</a:t>
          </a:r>
          <a:endParaRPr lang="en-US" sz="2500" kern="1200"/>
        </a:p>
      </dsp:txBody>
      <dsp:txXfrm>
        <a:off x="48547" y="4353853"/>
        <a:ext cx="6270818" cy="897406"/>
      </dsp:txXfrm>
    </dsp:sp>
    <dsp:sp modelId="{F14C96CB-27EF-410A-8736-3C617955333A}">
      <dsp:nvSpPr>
        <dsp:cNvPr id="0" name=""/>
        <dsp:cNvSpPr/>
      </dsp:nvSpPr>
      <dsp:spPr>
        <a:xfrm>
          <a:off x="0" y="5371806"/>
          <a:ext cx="6367912" cy="9945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kern="1200"/>
            <a:t>AIN pins 1.8V (small current should be drawn from these pins)</a:t>
          </a:r>
          <a:endParaRPr lang="en-US" sz="2500" kern="1200"/>
        </a:p>
      </dsp:txBody>
      <dsp:txXfrm>
        <a:off x="48547" y="5420353"/>
        <a:ext cx="6270818" cy="8974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5854F-96E1-40A0-B1BC-80AF253152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040B57F5-EFEA-42D0-8E0D-1A3B238D12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08A4D8A-96C6-4882-AEA3-AAE79CAE3702}"/>
              </a:ext>
            </a:extLst>
          </p:cNvPr>
          <p:cNvSpPr>
            <a:spLocks noGrp="1"/>
          </p:cNvSpPr>
          <p:nvPr>
            <p:ph type="dt" sz="half" idx="10"/>
          </p:nvPr>
        </p:nvSpPr>
        <p:spPr/>
        <p:txBody>
          <a:bodyPr/>
          <a:lstStyle/>
          <a:p>
            <a:fld id="{A4ADA317-9B54-4D18-AD44-CAA62D1C1B1C}" type="datetimeFigureOut">
              <a:rPr lang="en-CA" smtClean="0"/>
              <a:t>2021-04-21</a:t>
            </a:fld>
            <a:endParaRPr lang="en-CA"/>
          </a:p>
        </p:txBody>
      </p:sp>
      <p:sp>
        <p:nvSpPr>
          <p:cNvPr id="5" name="Footer Placeholder 4">
            <a:extLst>
              <a:ext uri="{FF2B5EF4-FFF2-40B4-BE49-F238E27FC236}">
                <a16:creationId xmlns:a16="http://schemas.microsoft.com/office/drawing/2014/main" id="{2865FC93-A03C-4F82-B4D2-AB7E9818006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0F461BD-34D7-4B0B-8082-B7BAEE3D8378}"/>
              </a:ext>
            </a:extLst>
          </p:cNvPr>
          <p:cNvSpPr>
            <a:spLocks noGrp="1"/>
          </p:cNvSpPr>
          <p:nvPr>
            <p:ph type="sldNum" sz="quarter" idx="12"/>
          </p:nvPr>
        </p:nvSpPr>
        <p:spPr/>
        <p:txBody>
          <a:bodyPr/>
          <a:lstStyle/>
          <a:p>
            <a:fld id="{D625B584-25C9-4ED8-AABE-EA6656073565}" type="slidenum">
              <a:rPr lang="en-CA" smtClean="0"/>
              <a:t>‹#›</a:t>
            </a:fld>
            <a:endParaRPr lang="en-CA"/>
          </a:p>
        </p:txBody>
      </p:sp>
    </p:spTree>
    <p:extLst>
      <p:ext uri="{BB962C8B-B14F-4D97-AF65-F5344CB8AC3E}">
        <p14:creationId xmlns:p14="http://schemas.microsoft.com/office/powerpoint/2010/main" val="1824709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63D55-6196-4CF0-AB51-FEF64118B635}"/>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028C62A-B977-4170-871F-55C287601B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C0DB528-E297-476E-852A-8950C3932874}"/>
              </a:ext>
            </a:extLst>
          </p:cNvPr>
          <p:cNvSpPr>
            <a:spLocks noGrp="1"/>
          </p:cNvSpPr>
          <p:nvPr>
            <p:ph type="dt" sz="half" idx="10"/>
          </p:nvPr>
        </p:nvSpPr>
        <p:spPr/>
        <p:txBody>
          <a:bodyPr/>
          <a:lstStyle/>
          <a:p>
            <a:fld id="{A4ADA317-9B54-4D18-AD44-CAA62D1C1B1C}" type="datetimeFigureOut">
              <a:rPr lang="en-CA" smtClean="0"/>
              <a:t>2021-04-21</a:t>
            </a:fld>
            <a:endParaRPr lang="en-CA"/>
          </a:p>
        </p:txBody>
      </p:sp>
      <p:sp>
        <p:nvSpPr>
          <p:cNvPr id="5" name="Footer Placeholder 4">
            <a:extLst>
              <a:ext uri="{FF2B5EF4-FFF2-40B4-BE49-F238E27FC236}">
                <a16:creationId xmlns:a16="http://schemas.microsoft.com/office/drawing/2014/main" id="{6B6A6F13-FB5D-41F8-AC1E-0F826F9A7CC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55E1F14-D498-48D9-9D47-6663101E479C}"/>
              </a:ext>
            </a:extLst>
          </p:cNvPr>
          <p:cNvSpPr>
            <a:spLocks noGrp="1"/>
          </p:cNvSpPr>
          <p:nvPr>
            <p:ph type="sldNum" sz="quarter" idx="12"/>
          </p:nvPr>
        </p:nvSpPr>
        <p:spPr/>
        <p:txBody>
          <a:bodyPr/>
          <a:lstStyle/>
          <a:p>
            <a:fld id="{D625B584-25C9-4ED8-AABE-EA6656073565}" type="slidenum">
              <a:rPr lang="en-CA" smtClean="0"/>
              <a:t>‹#›</a:t>
            </a:fld>
            <a:endParaRPr lang="en-CA"/>
          </a:p>
        </p:txBody>
      </p:sp>
    </p:spTree>
    <p:extLst>
      <p:ext uri="{BB962C8B-B14F-4D97-AF65-F5344CB8AC3E}">
        <p14:creationId xmlns:p14="http://schemas.microsoft.com/office/powerpoint/2010/main" val="4039609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F34EC3-9BD5-430F-A09B-F284D1F7981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D287482-9EF0-4CD6-BB82-EE04F4685B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CB2C557-3DE9-40C8-A91F-709240AD59DD}"/>
              </a:ext>
            </a:extLst>
          </p:cNvPr>
          <p:cNvSpPr>
            <a:spLocks noGrp="1"/>
          </p:cNvSpPr>
          <p:nvPr>
            <p:ph type="dt" sz="half" idx="10"/>
          </p:nvPr>
        </p:nvSpPr>
        <p:spPr/>
        <p:txBody>
          <a:bodyPr/>
          <a:lstStyle/>
          <a:p>
            <a:fld id="{A4ADA317-9B54-4D18-AD44-CAA62D1C1B1C}" type="datetimeFigureOut">
              <a:rPr lang="en-CA" smtClean="0"/>
              <a:t>2021-04-21</a:t>
            </a:fld>
            <a:endParaRPr lang="en-CA"/>
          </a:p>
        </p:txBody>
      </p:sp>
      <p:sp>
        <p:nvSpPr>
          <p:cNvPr id="5" name="Footer Placeholder 4">
            <a:extLst>
              <a:ext uri="{FF2B5EF4-FFF2-40B4-BE49-F238E27FC236}">
                <a16:creationId xmlns:a16="http://schemas.microsoft.com/office/drawing/2014/main" id="{E29CD5C1-EFC7-485A-8009-D2BDE4E8C0A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1F9BE5E-E595-4FA0-8F8A-0CCF9CAE3F41}"/>
              </a:ext>
            </a:extLst>
          </p:cNvPr>
          <p:cNvSpPr>
            <a:spLocks noGrp="1"/>
          </p:cNvSpPr>
          <p:nvPr>
            <p:ph type="sldNum" sz="quarter" idx="12"/>
          </p:nvPr>
        </p:nvSpPr>
        <p:spPr/>
        <p:txBody>
          <a:bodyPr/>
          <a:lstStyle/>
          <a:p>
            <a:fld id="{D625B584-25C9-4ED8-AABE-EA6656073565}" type="slidenum">
              <a:rPr lang="en-CA" smtClean="0"/>
              <a:t>‹#›</a:t>
            </a:fld>
            <a:endParaRPr lang="en-CA"/>
          </a:p>
        </p:txBody>
      </p:sp>
    </p:spTree>
    <p:extLst>
      <p:ext uri="{BB962C8B-B14F-4D97-AF65-F5344CB8AC3E}">
        <p14:creationId xmlns:p14="http://schemas.microsoft.com/office/powerpoint/2010/main" val="3965522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D82CB-3D52-4E33-A801-7DEE5356FA9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12362D1-500B-409A-BCB7-323BA6BFDF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8F39D33-2E9D-4322-B649-3053DC093844}"/>
              </a:ext>
            </a:extLst>
          </p:cNvPr>
          <p:cNvSpPr>
            <a:spLocks noGrp="1"/>
          </p:cNvSpPr>
          <p:nvPr>
            <p:ph type="dt" sz="half" idx="10"/>
          </p:nvPr>
        </p:nvSpPr>
        <p:spPr/>
        <p:txBody>
          <a:bodyPr/>
          <a:lstStyle/>
          <a:p>
            <a:fld id="{A4ADA317-9B54-4D18-AD44-CAA62D1C1B1C}" type="datetimeFigureOut">
              <a:rPr lang="en-CA" smtClean="0"/>
              <a:t>2021-04-21</a:t>
            </a:fld>
            <a:endParaRPr lang="en-CA"/>
          </a:p>
        </p:txBody>
      </p:sp>
      <p:sp>
        <p:nvSpPr>
          <p:cNvPr id="5" name="Footer Placeholder 4">
            <a:extLst>
              <a:ext uri="{FF2B5EF4-FFF2-40B4-BE49-F238E27FC236}">
                <a16:creationId xmlns:a16="http://schemas.microsoft.com/office/drawing/2014/main" id="{1C2E9683-C83B-40E8-852A-95284B7D917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B6F1B6F-15E8-4A82-8303-3B2D7006B20C}"/>
              </a:ext>
            </a:extLst>
          </p:cNvPr>
          <p:cNvSpPr>
            <a:spLocks noGrp="1"/>
          </p:cNvSpPr>
          <p:nvPr>
            <p:ph type="sldNum" sz="quarter" idx="12"/>
          </p:nvPr>
        </p:nvSpPr>
        <p:spPr/>
        <p:txBody>
          <a:bodyPr/>
          <a:lstStyle/>
          <a:p>
            <a:fld id="{D625B584-25C9-4ED8-AABE-EA6656073565}" type="slidenum">
              <a:rPr lang="en-CA" smtClean="0"/>
              <a:t>‹#›</a:t>
            </a:fld>
            <a:endParaRPr lang="en-CA"/>
          </a:p>
        </p:txBody>
      </p:sp>
    </p:spTree>
    <p:extLst>
      <p:ext uri="{BB962C8B-B14F-4D97-AF65-F5344CB8AC3E}">
        <p14:creationId xmlns:p14="http://schemas.microsoft.com/office/powerpoint/2010/main" val="664470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AA07-8883-403D-8556-B34978A86B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FB210F99-BF31-41E2-B7B5-D9A64D3865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7E0EBD-CCB8-4B67-BCEC-50FCFBF38F62}"/>
              </a:ext>
            </a:extLst>
          </p:cNvPr>
          <p:cNvSpPr>
            <a:spLocks noGrp="1"/>
          </p:cNvSpPr>
          <p:nvPr>
            <p:ph type="dt" sz="half" idx="10"/>
          </p:nvPr>
        </p:nvSpPr>
        <p:spPr/>
        <p:txBody>
          <a:bodyPr/>
          <a:lstStyle/>
          <a:p>
            <a:fld id="{A4ADA317-9B54-4D18-AD44-CAA62D1C1B1C}" type="datetimeFigureOut">
              <a:rPr lang="en-CA" smtClean="0"/>
              <a:t>2021-04-21</a:t>
            </a:fld>
            <a:endParaRPr lang="en-CA"/>
          </a:p>
        </p:txBody>
      </p:sp>
      <p:sp>
        <p:nvSpPr>
          <p:cNvPr id="5" name="Footer Placeholder 4">
            <a:extLst>
              <a:ext uri="{FF2B5EF4-FFF2-40B4-BE49-F238E27FC236}">
                <a16:creationId xmlns:a16="http://schemas.microsoft.com/office/drawing/2014/main" id="{28A8A86D-D02B-4899-8957-4B0D6E12F98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8AEB97B-95A1-4BFD-856C-C8B312B297F2}"/>
              </a:ext>
            </a:extLst>
          </p:cNvPr>
          <p:cNvSpPr>
            <a:spLocks noGrp="1"/>
          </p:cNvSpPr>
          <p:nvPr>
            <p:ph type="sldNum" sz="quarter" idx="12"/>
          </p:nvPr>
        </p:nvSpPr>
        <p:spPr/>
        <p:txBody>
          <a:bodyPr/>
          <a:lstStyle/>
          <a:p>
            <a:fld id="{D625B584-25C9-4ED8-AABE-EA6656073565}" type="slidenum">
              <a:rPr lang="en-CA" smtClean="0"/>
              <a:t>‹#›</a:t>
            </a:fld>
            <a:endParaRPr lang="en-CA"/>
          </a:p>
        </p:txBody>
      </p:sp>
    </p:spTree>
    <p:extLst>
      <p:ext uri="{BB962C8B-B14F-4D97-AF65-F5344CB8AC3E}">
        <p14:creationId xmlns:p14="http://schemas.microsoft.com/office/powerpoint/2010/main" val="1891865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319AB-BABC-4A61-B01D-307D210ECF1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F9BD051-6A84-47EF-9700-B08EF01EF4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95370AC-50DD-4C26-A2EC-4116B9EE83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D464CFB-0528-448D-B8A4-6F748BC25AC7}"/>
              </a:ext>
            </a:extLst>
          </p:cNvPr>
          <p:cNvSpPr>
            <a:spLocks noGrp="1"/>
          </p:cNvSpPr>
          <p:nvPr>
            <p:ph type="dt" sz="half" idx="10"/>
          </p:nvPr>
        </p:nvSpPr>
        <p:spPr/>
        <p:txBody>
          <a:bodyPr/>
          <a:lstStyle/>
          <a:p>
            <a:fld id="{A4ADA317-9B54-4D18-AD44-CAA62D1C1B1C}" type="datetimeFigureOut">
              <a:rPr lang="en-CA" smtClean="0"/>
              <a:t>2021-04-21</a:t>
            </a:fld>
            <a:endParaRPr lang="en-CA"/>
          </a:p>
        </p:txBody>
      </p:sp>
      <p:sp>
        <p:nvSpPr>
          <p:cNvPr id="6" name="Footer Placeholder 5">
            <a:extLst>
              <a:ext uri="{FF2B5EF4-FFF2-40B4-BE49-F238E27FC236}">
                <a16:creationId xmlns:a16="http://schemas.microsoft.com/office/drawing/2014/main" id="{6F77A29B-694E-4185-87B8-62793E37543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A0457A4-08E5-47D6-8EAF-0D9D6B9D5BEC}"/>
              </a:ext>
            </a:extLst>
          </p:cNvPr>
          <p:cNvSpPr>
            <a:spLocks noGrp="1"/>
          </p:cNvSpPr>
          <p:nvPr>
            <p:ph type="sldNum" sz="quarter" idx="12"/>
          </p:nvPr>
        </p:nvSpPr>
        <p:spPr/>
        <p:txBody>
          <a:bodyPr/>
          <a:lstStyle/>
          <a:p>
            <a:fld id="{D625B584-25C9-4ED8-AABE-EA6656073565}" type="slidenum">
              <a:rPr lang="en-CA" smtClean="0"/>
              <a:t>‹#›</a:t>
            </a:fld>
            <a:endParaRPr lang="en-CA"/>
          </a:p>
        </p:txBody>
      </p:sp>
    </p:spTree>
    <p:extLst>
      <p:ext uri="{BB962C8B-B14F-4D97-AF65-F5344CB8AC3E}">
        <p14:creationId xmlns:p14="http://schemas.microsoft.com/office/powerpoint/2010/main" val="1230675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B352B-89DD-48B9-A377-D0581AB74DF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87B4CAC-8DCD-4265-8E73-2DB6FCE860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B4B58A-A373-4F08-BEF5-65D4994EF7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888582E-1B7B-4CB0-A952-609F5CDA6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5C646A-D390-415D-B446-EA37A4025C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F321063-D109-4E67-8447-F8899B36EF5F}"/>
              </a:ext>
            </a:extLst>
          </p:cNvPr>
          <p:cNvSpPr>
            <a:spLocks noGrp="1"/>
          </p:cNvSpPr>
          <p:nvPr>
            <p:ph type="dt" sz="half" idx="10"/>
          </p:nvPr>
        </p:nvSpPr>
        <p:spPr/>
        <p:txBody>
          <a:bodyPr/>
          <a:lstStyle/>
          <a:p>
            <a:fld id="{A4ADA317-9B54-4D18-AD44-CAA62D1C1B1C}" type="datetimeFigureOut">
              <a:rPr lang="en-CA" smtClean="0"/>
              <a:t>2021-04-21</a:t>
            </a:fld>
            <a:endParaRPr lang="en-CA"/>
          </a:p>
        </p:txBody>
      </p:sp>
      <p:sp>
        <p:nvSpPr>
          <p:cNvPr id="8" name="Footer Placeholder 7">
            <a:extLst>
              <a:ext uri="{FF2B5EF4-FFF2-40B4-BE49-F238E27FC236}">
                <a16:creationId xmlns:a16="http://schemas.microsoft.com/office/drawing/2014/main" id="{35B4B42E-BD89-454A-A6B9-73B56FC57B27}"/>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8DD63BDB-5489-46EA-8AF5-FD85EB8675E6}"/>
              </a:ext>
            </a:extLst>
          </p:cNvPr>
          <p:cNvSpPr>
            <a:spLocks noGrp="1"/>
          </p:cNvSpPr>
          <p:nvPr>
            <p:ph type="sldNum" sz="quarter" idx="12"/>
          </p:nvPr>
        </p:nvSpPr>
        <p:spPr/>
        <p:txBody>
          <a:bodyPr/>
          <a:lstStyle/>
          <a:p>
            <a:fld id="{D625B584-25C9-4ED8-AABE-EA6656073565}" type="slidenum">
              <a:rPr lang="en-CA" smtClean="0"/>
              <a:t>‹#›</a:t>
            </a:fld>
            <a:endParaRPr lang="en-CA"/>
          </a:p>
        </p:txBody>
      </p:sp>
    </p:spTree>
    <p:extLst>
      <p:ext uri="{BB962C8B-B14F-4D97-AF65-F5344CB8AC3E}">
        <p14:creationId xmlns:p14="http://schemas.microsoft.com/office/powerpoint/2010/main" val="4099070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D2B57-8A1F-4929-A9C5-D57D375AAF6C}"/>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BADFBF33-26C8-41A6-8EFD-540BDD37AFB4}"/>
              </a:ext>
            </a:extLst>
          </p:cNvPr>
          <p:cNvSpPr>
            <a:spLocks noGrp="1"/>
          </p:cNvSpPr>
          <p:nvPr>
            <p:ph type="dt" sz="half" idx="10"/>
          </p:nvPr>
        </p:nvSpPr>
        <p:spPr/>
        <p:txBody>
          <a:bodyPr/>
          <a:lstStyle/>
          <a:p>
            <a:fld id="{A4ADA317-9B54-4D18-AD44-CAA62D1C1B1C}" type="datetimeFigureOut">
              <a:rPr lang="en-CA" smtClean="0"/>
              <a:t>2021-04-21</a:t>
            </a:fld>
            <a:endParaRPr lang="en-CA"/>
          </a:p>
        </p:txBody>
      </p:sp>
      <p:sp>
        <p:nvSpPr>
          <p:cNvPr id="4" name="Footer Placeholder 3">
            <a:extLst>
              <a:ext uri="{FF2B5EF4-FFF2-40B4-BE49-F238E27FC236}">
                <a16:creationId xmlns:a16="http://schemas.microsoft.com/office/drawing/2014/main" id="{E4D9BE25-55B9-4B24-8414-65CD171D58AA}"/>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9F459A50-F3C7-445A-93B0-1158E26CC900}"/>
              </a:ext>
            </a:extLst>
          </p:cNvPr>
          <p:cNvSpPr>
            <a:spLocks noGrp="1"/>
          </p:cNvSpPr>
          <p:nvPr>
            <p:ph type="sldNum" sz="quarter" idx="12"/>
          </p:nvPr>
        </p:nvSpPr>
        <p:spPr/>
        <p:txBody>
          <a:bodyPr/>
          <a:lstStyle/>
          <a:p>
            <a:fld id="{D625B584-25C9-4ED8-AABE-EA6656073565}" type="slidenum">
              <a:rPr lang="en-CA" smtClean="0"/>
              <a:t>‹#›</a:t>
            </a:fld>
            <a:endParaRPr lang="en-CA"/>
          </a:p>
        </p:txBody>
      </p:sp>
    </p:spTree>
    <p:extLst>
      <p:ext uri="{BB962C8B-B14F-4D97-AF65-F5344CB8AC3E}">
        <p14:creationId xmlns:p14="http://schemas.microsoft.com/office/powerpoint/2010/main" val="2863459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720D15-9DAB-44BE-B2E6-0BF6BBAFB18C}"/>
              </a:ext>
            </a:extLst>
          </p:cNvPr>
          <p:cNvSpPr>
            <a:spLocks noGrp="1"/>
          </p:cNvSpPr>
          <p:nvPr>
            <p:ph type="dt" sz="half" idx="10"/>
          </p:nvPr>
        </p:nvSpPr>
        <p:spPr/>
        <p:txBody>
          <a:bodyPr/>
          <a:lstStyle/>
          <a:p>
            <a:fld id="{A4ADA317-9B54-4D18-AD44-CAA62D1C1B1C}" type="datetimeFigureOut">
              <a:rPr lang="en-CA" smtClean="0"/>
              <a:t>2021-04-21</a:t>
            </a:fld>
            <a:endParaRPr lang="en-CA"/>
          </a:p>
        </p:txBody>
      </p:sp>
      <p:sp>
        <p:nvSpPr>
          <p:cNvPr id="3" name="Footer Placeholder 2">
            <a:extLst>
              <a:ext uri="{FF2B5EF4-FFF2-40B4-BE49-F238E27FC236}">
                <a16:creationId xmlns:a16="http://schemas.microsoft.com/office/drawing/2014/main" id="{8026A06D-6D11-4D9A-BF68-9476610AF279}"/>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AA333E3-DBC2-4E26-B313-B53A732962B3}"/>
              </a:ext>
            </a:extLst>
          </p:cNvPr>
          <p:cNvSpPr>
            <a:spLocks noGrp="1"/>
          </p:cNvSpPr>
          <p:nvPr>
            <p:ph type="sldNum" sz="quarter" idx="12"/>
          </p:nvPr>
        </p:nvSpPr>
        <p:spPr/>
        <p:txBody>
          <a:bodyPr/>
          <a:lstStyle/>
          <a:p>
            <a:fld id="{D625B584-25C9-4ED8-AABE-EA6656073565}" type="slidenum">
              <a:rPr lang="en-CA" smtClean="0"/>
              <a:t>‹#›</a:t>
            </a:fld>
            <a:endParaRPr lang="en-CA"/>
          </a:p>
        </p:txBody>
      </p:sp>
    </p:spTree>
    <p:extLst>
      <p:ext uri="{BB962C8B-B14F-4D97-AF65-F5344CB8AC3E}">
        <p14:creationId xmlns:p14="http://schemas.microsoft.com/office/powerpoint/2010/main" val="718522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F94A1-41BD-40A0-AE56-F83F584E82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D88522E0-2726-4B6E-8808-C543B841EB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9B957E6-4A95-4802-8A9F-DA149A759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5B6D8E-4FD9-4E37-9AB1-DD66920C8E39}"/>
              </a:ext>
            </a:extLst>
          </p:cNvPr>
          <p:cNvSpPr>
            <a:spLocks noGrp="1"/>
          </p:cNvSpPr>
          <p:nvPr>
            <p:ph type="dt" sz="half" idx="10"/>
          </p:nvPr>
        </p:nvSpPr>
        <p:spPr/>
        <p:txBody>
          <a:bodyPr/>
          <a:lstStyle/>
          <a:p>
            <a:fld id="{A4ADA317-9B54-4D18-AD44-CAA62D1C1B1C}" type="datetimeFigureOut">
              <a:rPr lang="en-CA" smtClean="0"/>
              <a:t>2021-04-21</a:t>
            </a:fld>
            <a:endParaRPr lang="en-CA"/>
          </a:p>
        </p:txBody>
      </p:sp>
      <p:sp>
        <p:nvSpPr>
          <p:cNvPr id="6" name="Footer Placeholder 5">
            <a:extLst>
              <a:ext uri="{FF2B5EF4-FFF2-40B4-BE49-F238E27FC236}">
                <a16:creationId xmlns:a16="http://schemas.microsoft.com/office/drawing/2014/main" id="{AA5F2211-4808-4335-B1EC-AA1A535581C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B52C2A-EA83-4228-8BBD-9C0C5967DC6A}"/>
              </a:ext>
            </a:extLst>
          </p:cNvPr>
          <p:cNvSpPr>
            <a:spLocks noGrp="1"/>
          </p:cNvSpPr>
          <p:nvPr>
            <p:ph type="sldNum" sz="quarter" idx="12"/>
          </p:nvPr>
        </p:nvSpPr>
        <p:spPr/>
        <p:txBody>
          <a:bodyPr/>
          <a:lstStyle/>
          <a:p>
            <a:fld id="{D625B584-25C9-4ED8-AABE-EA6656073565}" type="slidenum">
              <a:rPr lang="en-CA" smtClean="0"/>
              <a:t>‹#›</a:t>
            </a:fld>
            <a:endParaRPr lang="en-CA"/>
          </a:p>
        </p:txBody>
      </p:sp>
    </p:spTree>
    <p:extLst>
      <p:ext uri="{BB962C8B-B14F-4D97-AF65-F5344CB8AC3E}">
        <p14:creationId xmlns:p14="http://schemas.microsoft.com/office/powerpoint/2010/main" val="1574182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50F51-2C7F-4838-9BEF-1559A62834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A19EAD7-71F3-4C3A-A982-831F914810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A43B01D-D19B-4358-A355-23BE72EA5C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4E9EFE-8DD4-4BB5-84A4-F77A7A361FA2}"/>
              </a:ext>
            </a:extLst>
          </p:cNvPr>
          <p:cNvSpPr>
            <a:spLocks noGrp="1"/>
          </p:cNvSpPr>
          <p:nvPr>
            <p:ph type="dt" sz="half" idx="10"/>
          </p:nvPr>
        </p:nvSpPr>
        <p:spPr/>
        <p:txBody>
          <a:bodyPr/>
          <a:lstStyle/>
          <a:p>
            <a:fld id="{A4ADA317-9B54-4D18-AD44-CAA62D1C1B1C}" type="datetimeFigureOut">
              <a:rPr lang="en-CA" smtClean="0"/>
              <a:t>2021-04-21</a:t>
            </a:fld>
            <a:endParaRPr lang="en-CA"/>
          </a:p>
        </p:txBody>
      </p:sp>
      <p:sp>
        <p:nvSpPr>
          <p:cNvPr id="6" name="Footer Placeholder 5">
            <a:extLst>
              <a:ext uri="{FF2B5EF4-FFF2-40B4-BE49-F238E27FC236}">
                <a16:creationId xmlns:a16="http://schemas.microsoft.com/office/drawing/2014/main" id="{7670B16E-8F7B-442D-9063-05E5DDABC8A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293960D-EC55-4892-BB46-9F1EE5A2F510}"/>
              </a:ext>
            </a:extLst>
          </p:cNvPr>
          <p:cNvSpPr>
            <a:spLocks noGrp="1"/>
          </p:cNvSpPr>
          <p:nvPr>
            <p:ph type="sldNum" sz="quarter" idx="12"/>
          </p:nvPr>
        </p:nvSpPr>
        <p:spPr/>
        <p:txBody>
          <a:bodyPr/>
          <a:lstStyle/>
          <a:p>
            <a:fld id="{D625B584-25C9-4ED8-AABE-EA6656073565}" type="slidenum">
              <a:rPr lang="en-CA" smtClean="0"/>
              <a:t>‹#›</a:t>
            </a:fld>
            <a:endParaRPr lang="en-CA"/>
          </a:p>
        </p:txBody>
      </p:sp>
    </p:spTree>
    <p:extLst>
      <p:ext uri="{BB962C8B-B14F-4D97-AF65-F5344CB8AC3E}">
        <p14:creationId xmlns:p14="http://schemas.microsoft.com/office/powerpoint/2010/main" val="1017391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7B8944-50E5-4D67-A563-9C368327B3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1CFAB26-9926-4734-ADC4-BDC067D8D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56B5CE3-FADA-4CB1-B4B2-D759FEC52D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DA317-9B54-4D18-AD44-CAA62D1C1B1C}" type="datetimeFigureOut">
              <a:rPr lang="en-CA" smtClean="0"/>
              <a:t>2021-04-21</a:t>
            </a:fld>
            <a:endParaRPr lang="en-CA"/>
          </a:p>
        </p:txBody>
      </p:sp>
      <p:sp>
        <p:nvSpPr>
          <p:cNvPr id="5" name="Footer Placeholder 4">
            <a:extLst>
              <a:ext uri="{FF2B5EF4-FFF2-40B4-BE49-F238E27FC236}">
                <a16:creationId xmlns:a16="http://schemas.microsoft.com/office/drawing/2014/main" id="{2BE193A7-0A51-4152-AD09-E2C80566FE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A38295D-C098-497E-8190-A18706FCAE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25B584-25C9-4ED8-AABE-EA6656073565}" type="slidenum">
              <a:rPr lang="en-CA" smtClean="0"/>
              <a:t>‹#›</a:t>
            </a:fld>
            <a:endParaRPr lang="en-CA"/>
          </a:p>
        </p:txBody>
      </p:sp>
    </p:spTree>
    <p:extLst>
      <p:ext uri="{BB962C8B-B14F-4D97-AF65-F5344CB8AC3E}">
        <p14:creationId xmlns:p14="http://schemas.microsoft.com/office/powerpoint/2010/main" val="2687839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teachmemicro.com/beaglebone-black-controlling-user-leds/" TargetMode="External"/><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embarcados.com.br/paho-mqtt-em-c-no-linux-embarcado/" TargetMode="External"/><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3" Type="http://schemas.openxmlformats.org/officeDocument/2006/relationships/hyperlink" Target="http://masqfoto.blogspot.com/2013/02/tanque-controlado-por-arduino.html" TargetMode="External"/><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electronics-lab.com/project/esp8266-wifi-air-conditioner-remote-control/" TargetMode="External"/><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flickr.com/photos/35434449@N08/39455106611" TargetMode="External"/><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embarcados.com.br/controle-de-servomotores-arduino-esp8266/" TargetMode="External"/><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raspberrypi.stackexchange.com/questions/55930/touch-screen-with-raspberry-pi" TargetMode="External"/><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mwiki2014.wikidot.com/talk:system:list-all-pages" TargetMode="External"/><Relationship Id="rId2" Type="http://schemas.openxmlformats.org/officeDocument/2006/relationships/image" Target="../media/image41.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cdn-shop.adafruit.com/datasheets/BBB_SRM.pdf" TargetMode="External"/><Relationship Id="rId7" Type="http://schemas.openxmlformats.org/officeDocument/2006/relationships/hyperlink" Target="https://microcontrollerslab.com/esp32-cam-ai-thinker-pinout-gpio-pins-features-how-to-program/" TargetMode="External"/><Relationship Id="rId2" Type="http://schemas.openxmlformats.org/officeDocument/2006/relationships/hyperlink" Target="https://stackoverflow.com/questions/38601376/hibernate-a-beaglebone-black" TargetMode="External"/><Relationship Id="rId1" Type="http://schemas.openxmlformats.org/officeDocument/2006/relationships/slideLayout" Target="../slideLayouts/slideLayout2.xml"/><Relationship Id="rId6" Type="http://schemas.openxmlformats.org/officeDocument/2006/relationships/hyperlink" Target="https://www.electronicscomp.com/datasheet/r307-fingerprint-module-user-manual.pdf" TargetMode="External"/><Relationship Id="rId5" Type="http://schemas.openxmlformats.org/officeDocument/2006/relationships/hyperlink" Target="https://randomnerdtutorials.com/sim900-gsm-gprs-shield-arduino/" TargetMode="External"/><Relationship Id="rId4" Type="http://schemas.openxmlformats.org/officeDocument/2006/relationships/hyperlink" Target="https://store.arduino.cc/usa/mega-2560-r3"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electropeak.com/learn/interfacing-2-8-inch-tft-lcd-touch-screen-with-esp32/" TargetMode="External"/><Relationship Id="rId2" Type="http://schemas.openxmlformats.org/officeDocument/2006/relationships/hyperlink" Target="https://components101.com/sensors/sw-420-vibration-sensor-module" TargetMode="External"/><Relationship Id="rId1" Type="http://schemas.openxmlformats.org/officeDocument/2006/relationships/slideLayout" Target="../slideLayouts/slideLayout2.xml"/><Relationship Id="rId6" Type="http://schemas.openxmlformats.org/officeDocument/2006/relationships/hyperlink" Target="https://circuits4you.com/2019/01/13/esp8266-absolute-maximum-ratings/" TargetMode="External"/><Relationship Id="rId5" Type="http://schemas.openxmlformats.org/officeDocument/2006/relationships/hyperlink" Target="http://www.ee.ic.ac.uk/pcheung/teaching/DE1_EE/stores/sg90_datasheet.pdf" TargetMode="External"/><Relationship Id="rId4" Type="http://schemas.openxmlformats.org/officeDocument/2006/relationships/hyperlink" Target="http://www.farnell.com/datasheets/1760524.pdf"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Padlock on computer motherboard">
            <a:extLst>
              <a:ext uri="{FF2B5EF4-FFF2-40B4-BE49-F238E27FC236}">
                <a16:creationId xmlns:a16="http://schemas.microsoft.com/office/drawing/2014/main" id="{37D6EBC1-9016-4DA9-B2DD-74BADE36DB6C}"/>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D28B4587-EA19-4BF6-9ADE-FFFC32E3A397}"/>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IOT BASED BANK LOCKER SECURITY SYSTEM</a:t>
            </a:r>
          </a:p>
        </p:txBody>
      </p:sp>
      <p:cxnSp>
        <p:nvCxnSpPr>
          <p:cNvPr id="10"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775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02A42F-794B-45F0-91B2-882439E143A0}"/>
              </a:ext>
            </a:extLst>
          </p:cNvPr>
          <p:cNvPicPr>
            <a:picLocks noChangeAspect="1"/>
          </p:cNvPicPr>
          <p:nvPr/>
        </p:nvPicPr>
        <p:blipFill rotWithShape="1">
          <a:blip r:embed="rId2"/>
          <a:srcRect t="24069" r="9091" b="7749"/>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724CD679-7405-4CD3-A92A-9469F279A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72EE69-BA38-4FE4-8FF4-1ECD896E5C78}"/>
              </a:ext>
            </a:extLst>
          </p:cNvPr>
          <p:cNvSpPr>
            <a:spLocks noGrp="1"/>
          </p:cNvSpPr>
          <p:nvPr>
            <p:ph type="title"/>
          </p:nvPr>
        </p:nvSpPr>
        <p:spPr>
          <a:xfrm>
            <a:off x="594805" y="640263"/>
            <a:ext cx="5221266" cy="1344975"/>
          </a:xfrm>
        </p:spPr>
        <p:txBody>
          <a:bodyPr>
            <a:normAutofit/>
          </a:bodyPr>
          <a:lstStyle/>
          <a:p>
            <a:pPr algn="ctr"/>
            <a:r>
              <a:rPr lang="en-CA" sz="4000" b="1" dirty="0"/>
              <a:t>COMPONENTS USED</a:t>
            </a:r>
          </a:p>
        </p:txBody>
      </p:sp>
      <p:sp>
        <p:nvSpPr>
          <p:cNvPr id="3" name="Content Placeholder 2">
            <a:extLst>
              <a:ext uri="{FF2B5EF4-FFF2-40B4-BE49-F238E27FC236}">
                <a16:creationId xmlns:a16="http://schemas.microsoft.com/office/drawing/2014/main" id="{984DD07E-97EE-4FCD-BEA7-2A723DA4B7ED}"/>
              </a:ext>
            </a:extLst>
          </p:cNvPr>
          <p:cNvSpPr>
            <a:spLocks noGrp="1"/>
          </p:cNvSpPr>
          <p:nvPr>
            <p:ph idx="1"/>
          </p:nvPr>
        </p:nvSpPr>
        <p:spPr>
          <a:xfrm>
            <a:off x="594110" y="2121763"/>
            <a:ext cx="5235490" cy="3773010"/>
          </a:xfrm>
        </p:spPr>
        <p:txBody>
          <a:bodyPr>
            <a:normAutofit/>
          </a:bodyPr>
          <a:lstStyle/>
          <a:p>
            <a:r>
              <a:rPr lang="en-US" sz="3600" dirty="0" err="1"/>
              <a:t>Beaglebone</a:t>
            </a:r>
            <a:r>
              <a:rPr lang="en-US" sz="3600" dirty="0"/>
              <a:t> black</a:t>
            </a:r>
          </a:p>
          <a:p>
            <a:pPr lvl="0"/>
            <a:r>
              <a:rPr lang="en-CA" sz="3600" dirty="0"/>
              <a:t>Arduino Mega</a:t>
            </a:r>
          </a:p>
          <a:p>
            <a:pPr lvl="0"/>
            <a:r>
              <a:rPr lang="en-CA" sz="3600" dirty="0"/>
              <a:t>GSM SIM900 Module</a:t>
            </a:r>
          </a:p>
          <a:p>
            <a:pPr lvl="0"/>
            <a:r>
              <a:rPr lang="en-CA" sz="3600" dirty="0"/>
              <a:t>ESP32 CAM Module</a:t>
            </a:r>
          </a:p>
          <a:p>
            <a:pPr lvl="0"/>
            <a:r>
              <a:rPr lang="en-CA" sz="3600" dirty="0"/>
              <a:t>ESP8266 Module</a:t>
            </a:r>
          </a:p>
          <a:p>
            <a:pPr lvl="0"/>
            <a:r>
              <a:rPr lang="en-CA" sz="3600" dirty="0"/>
              <a:t>RTC Module</a:t>
            </a:r>
          </a:p>
          <a:p>
            <a:endParaRPr lang="en-CA" sz="2400" dirty="0"/>
          </a:p>
        </p:txBody>
      </p:sp>
    </p:spTree>
    <p:extLst>
      <p:ext uri="{BB962C8B-B14F-4D97-AF65-F5344CB8AC3E}">
        <p14:creationId xmlns:p14="http://schemas.microsoft.com/office/powerpoint/2010/main" val="2194350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3AC1C5-4303-4357-BA9A-0BCD3047A3DF}"/>
              </a:ext>
            </a:extLst>
          </p:cNvPr>
          <p:cNvPicPr>
            <a:picLocks noChangeAspect="1"/>
          </p:cNvPicPr>
          <p:nvPr/>
        </p:nvPicPr>
        <p:blipFill rotWithShape="1">
          <a:blip r:embed="rId2"/>
          <a:srcRect t="24933" r="9091" b="6885"/>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8008BC-F43F-47D7-86C7-1B711FAD77C7}"/>
              </a:ext>
            </a:extLst>
          </p:cNvPr>
          <p:cNvSpPr>
            <a:spLocks noGrp="1"/>
          </p:cNvSpPr>
          <p:nvPr>
            <p:ph type="title"/>
          </p:nvPr>
        </p:nvSpPr>
        <p:spPr>
          <a:xfrm>
            <a:off x="594805" y="640263"/>
            <a:ext cx="3759240" cy="1344975"/>
          </a:xfrm>
        </p:spPr>
        <p:txBody>
          <a:bodyPr>
            <a:normAutofit/>
          </a:bodyPr>
          <a:lstStyle/>
          <a:p>
            <a:pPr algn="ctr"/>
            <a:r>
              <a:rPr lang="en-CA" sz="4000" b="1" dirty="0"/>
              <a:t>COMPONENTS USED</a:t>
            </a:r>
          </a:p>
        </p:txBody>
      </p:sp>
      <p:sp>
        <p:nvSpPr>
          <p:cNvPr id="3" name="Content Placeholder 2">
            <a:extLst>
              <a:ext uri="{FF2B5EF4-FFF2-40B4-BE49-F238E27FC236}">
                <a16:creationId xmlns:a16="http://schemas.microsoft.com/office/drawing/2014/main" id="{C182577D-06F9-4374-A686-5E3DCF4522E7}"/>
              </a:ext>
            </a:extLst>
          </p:cNvPr>
          <p:cNvSpPr>
            <a:spLocks noGrp="1"/>
          </p:cNvSpPr>
          <p:nvPr>
            <p:ph idx="1"/>
          </p:nvPr>
        </p:nvSpPr>
        <p:spPr>
          <a:xfrm>
            <a:off x="594110" y="2121763"/>
            <a:ext cx="3764826" cy="3773010"/>
          </a:xfrm>
        </p:spPr>
        <p:txBody>
          <a:bodyPr>
            <a:normAutofit/>
          </a:bodyPr>
          <a:lstStyle/>
          <a:p>
            <a:pPr lvl="0"/>
            <a:r>
              <a:rPr lang="en-CA" sz="3600" dirty="0"/>
              <a:t>Vibration sensor</a:t>
            </a:r>
          </a:p>
          <a:p>
            <a:pPr lvl="0"/>
            <a:r>
              <a:rPr lang="en-CA" sz="3600" dirty="0"/>
              <a:t>Fingerprint sensor</a:t>
            </a:r>
          </a:p>
          <a:p>
            <a:pPr lvl="0"/>
            <a:r>
              <a:rPr lang="en-CA" sz="3600" dirty="0"/>
              <a:t>Servo motor</a:t>
            </a:r>
          </a:p>
          <a:p>
            <a:pPr lvl="0"/>
            <a:r>
              <a:rPr lang="en-CA" sz="3600" dirty="0"/>
              <a:t>Touchscreen</a:t>
            </a:r>
          </a:p>
          <a:p>
            <a:pPr lvl="0"/>
            <a:r>
              <a:rPr lang="en-CA" sz="3600" dirty="0"/>
              <a:t>Buzzer</a:t>
            </a:r>
          </a:p>
          <a:p>
            <a:endParaRPr lang="en-CA" sz="1800" dirty="0"/>
          </a:p>
        </p:txBody>
      </p:sp>
    </p:spTree>
    <p:extLst>
      <p:ext uri="{BB962C8B-B14F-4D97-AF65-F5344CB8AC3E}">
        <p14:creationId xmlns:p14="http://schemas.microsoft.com/office/powerpoint/2010/main" val="4283066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electronics&#10;&#10;Description automatically generated">
            <a:extLst>
              <a:ext uri="{FF2B5EF4-FFF2-40B4-BE49-F238E27FC236}">
                <a16:creationId xmlns:a16="http://schemas.microsoft.com/office/drawing/2014/main" id="{F9D3D6BE-8EB0-428F-989C-D1FA92615506}"/>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1319" b="12668"/>
          <a:stretch/>
        </p:blipFill>
        <p:spPr>
          <a:xfrm>
            <a:off x="-1" y="10"/>
            <a:ext cx="12192000" cy="6857990"/>
          </a:xfrm>
          <a:prstGeom prst="rect">
            <a:avLst/>
          </a:prstGeom>
        </p:spPr>
      </p:pic>
      <p:sp>
        <p:nvSpPr>
          <p:cNvPr id="1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67B1F20F-DA67-4F73-9B04-99C71C84073F}"/>
              </a:ext>
            </a:extLst>
          </p:cNvPr>
          <p:cNvSpPr>
            <a:spLocks noGrp="1"/>
          </p:cNvSpPr>
          <p:nvPr>
            <p:ph type="title"/>
          </p:nvPr>
        </p:nvSpPr>
        <p:spPr>
          <a:xfrm>
            <a:off x="709448" y="1913950"/>
            <a:ext cx="4204137" cy="1342754"/>
          </a:xfrm>
        </p:spPr>
        <p:txBody>
          <a:bodyPr>
            <a:normAutofit/>
          </a:bodyPr>
          <a:lstStyle/>
          <a:p>
            <a:pPr algn="ctr"/>
            <a:r>
              <a:rPr lang="en-CA" sz="3600" b="1" dirty="0"/>
              <a:t>BEAGLEBONE BLACK</a:t>
            </a:r>
          </a:p>
        </p:txBody>
      </p:sp>
      <p:cxnSp>
        <p:nvCxnSpPr>
          <p:cNvPr id="13" name="Straight Connector 1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77C87B4-142F-4878-8549-411BCC3ED049}"/>
              </a:ext>
            </a:extLst>
          </p:cNvPr>
          <p:cNvSpPr>
            <a:spLocks noGrp="1"/>
          </p:cNvSpPr>
          <p:nvPr>
            <p:ph idx="1"/>
          </p:nvPr>
        </p:nvSpPr>
        <p:spPr>
          <a:xfrm>
            <a:off x="525516" y="3417573"/>
            <a:ext cx="4593021" cy="2619839"/>
          </a:xfrm>
        </p:spPr>
        <p:txBody>
          <a:bodyPr anchor="ctr">
            <a:normAutofit/>
          </a:bodyPr>
          <a:lstStyle/>
          <a:p>
            <a:r>
              <a:rPr lang="en-US" sz="2400" dirty="0"/>
              <a:t>BBB is our main microcontroller unit as all the components are connected directly or indirectly to it.</a:t>
            </a:r>
          </a:p>
          <a:p>
            <a:r>
              <a:rPr lang="en-US" sz="2400" dirty="0"/>
              <a:t>It </a:t>
            </a:r>
            <a:r>
              <a:rPr lang="en-IN" sz="2400" dirty="0"/>
              <a:t>is a low-cost, community-supported development platform.</a:t>
            </a:r>
            <a:endParaRPr lang="en-CA" sz="2400" dirty="0"/>
          </a:p>
        </p:txBody>
      </p:sp>
      <p:sp>
        <p:nvSpPr>
          <p:cNvPr id="6" name="TextBox 5">
            <a:extLst>
              <a:ext uri="{FF2B5EF4-FFF2-40B4-BE49-F238E27FC236}">
                <a16:creationId xmlns:a16="http://schemas.microsoft.com/office/drawing/2014/main" id="{B7E7C4CD-13BF-4D06-B7F1-0511EE366083}"/>
              </a:ext>
            </a:extLst>
          </p:cNvPr>
          <p:cNvSpPr txBox="1"/>
          <p:nvPr/>
        </p:nvSpPr>
        <p:spPr>
          <a:xfrm>
            <a:off x="9872133" y="6657945"/>
            <a:ext cx="2319866"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www.teachmemicro.com/beaglebone-black-controlling-user-leds/">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CA" sz="700">
              <a:solidFill>
                <a:srgbClr val="FFFFFF"/>
              </a:solidFill>
            </a:endParaRPr>
          </a:p>
        </p:txBody>
      </p:sp>
    </p:spTree>
    <p:extLst>
      <p:ext uri="{BB962C8B-B14F-4D97-AF65-F5344CB8AC3E}">
        <p14:creationId xmlns:p14="http://schemas.microsoft.com/office/powerpoint/2010/main" val="1198613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0"/>
            <a:ext cx="4624175"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939" y="1294357"/>
            <a:ext cx="4354591" cy="42998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3BD957-880F-4463-8382-BA7D7131F301}"/>
              </a:ext>
            </a:extLst>
          </p:cNvPr>
          <p:cNvSpPr>
            <a:spLocks noGrp="1"/>
          </p:cNvSpPr>
          <p:nvPr>
            <p:ph type="title"/>
          </p:nvPr>
        </p:nvSpPr>
        <p:spPr>
          <a:xfrm>
            <a:off x="1329991" y="1590420"/>
            <a:ext cx="3750009" cy="3706176"/>
          </a:xfrm>
        </p:spPr>
        <p:txBody>
          <a:bodyPr>
            <a:normAutofit/>
          </a:bodyPr>
          <a:lstStyle/>
          <a:p>
            <a:r>
              <a:rPr lang="en-CA" sz="4800">
                <a:solidFill>
                  <a:srgbClr val="FFFFFF"/>
                </a:solidFill>
              </a:rPr>
              <a:t>HOW TO POWER UP A BEAGLEBONE BLACK??</a:t>
            </a:r>
          </a:p>
        </p:txBody>
      </p:sp>
      <p:grpSp>
        <p:nvGrpSpPr>
          <p:cNvPr id="14" name="Group 13">
            <a:extLst>
              <a:ext uri="{FF2B5EF4-FFF2-40B4-BE49-F238E27FC236}">
                <a16:creationId xmlns:a16="http://schemas.microsoft.com/office/drawing/2014/main" id="{C4218787-E6A4-4B80-9264-401AC864C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15" name="Rectangle 64">
              <a:extLst>
                <a:ext uri="{FF2B5EF4-FFF2-40B4-BE49-F238E27FC236}">
                  <a16:creationId xmlns:a16="http://schemas.microsoft.com/office/drawing/2014/main" id="{E8D92D4B-FC8B-42FF-B330-0F8187AC3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869243D1-5ECC-4158-BE71-994C8E28B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583EC76E-F083-4CE1-90B9-47FC1D1E9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861FCA8D-7CF4-4590-B46C-8F2B37086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DEEF5F38-8CFF-417E-B899-740E109DA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1837D591-5DC3-4A27-9E9B-3A93872A0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B98A7C6D-12D7-49AB-8E8B-7BC954B57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AD20C8-6762-4AB5-BD26-06463554A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60485315-0687-4ACA-B1DF-9CE5AB60F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B2F9618A-491F-4482-B3D4-6CAF4AD231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10591CF4-DE73-4D41-BD78-673B25A1F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93131C7D-7D49-4E72-B658-E7EA18C7D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0CAE4406-0262-4B0E-8BEC-062D5079F2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925" y="3500294"/>
            <a:ext cx="2177162" cy="2376595"/>
            <a:chOff x="687925" y="3500294"/>
            <a:chExt cx="2177162" cy="2376595"/>
          </a:xfrm>
        </p:grpSpPr>
        <p:sp>
          <p:nvSpPr>
            <p:cNvPr id="29" name="Rectangle 66">
              <a:extLst>
                <a:ext uri="{FF2B5EF4-FFF2-40B4-BE49-F238E27FC236}">
                  <a16:creationId xmlns:a16="http://schemas.microsoft.com/office/drawing/2014/main" id="{0BE25EBE-2473-4625-9D81-5EDE8A32F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352155"/>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4C85784B-25A9-4F3C-B8CE-EA0C5779F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21004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55ED6F17-088A-41BA-9F01-84968C5EF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067927"/>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A40E996A-42E5-41A5-9731-A46B526A85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C23FD45B-66A6-4474-81CD-7A809E085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7731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F6EC6478-1D4B-4340-8815-5C18CAF806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63638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230A3B7D-0A66-4C78-89FA-72B6EE2AB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4942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E8512C95-82DE-4518-81DF-4444A8A0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35215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84EB4443-5599-4A23-A9B9-E671EF25B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21004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9847B105-F8EE-4AD6-8D3E-A13574ED4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06792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9E161F6D-8FCB-4AA1-BF41-7B5E2EFA1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63638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ECB8CF2A-176B-457D-B031-3DAF2199D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4942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C0C6D01D-0808-4CBC-940B-C461568D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1CA7902B-E443-4797-A93B-A93A949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59">
              <a:extLst>
                <a:ext uri="{FF2B5EF4-FFF2-40B4-BE49-F238E27FC236}">
                  <a16:creationId xmlns:a16="http://schemas.microsoft.com/office/drawing/2014/main" id="{08F0FEF6-7627-483C-BA94-92001F20A8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2">
              <a:extLst>
                <a:ext uri="{FF2B5EF4-FFF2-40B4-BE49-F238E27FC236}">
                  <a16:creationId xmlns:a16="http://schemas.microsoft.com/office/drawing/2014/main" id="{7CF4CD8E-FB24-42DF-B2D7-4F857B566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59">
              <a:extLst>
                <a:ext uri="{FF2B5EF4-FFF2-40B4-BE49-F238E27FC236}">
                  <a16:creationId xmlns:a16="http://schemas.microsoft.com/office/drawing/2014/main" id="{5CE034BB-E736-4D74-84F1-783DD31B17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7753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2">
              <a:extLst>
                <a:ext uri="{FF2B5EF4-FFF2-40B4-BE49-F238E27FC236}">
                  <a16:creationId xmlns:a16="http://schemas.microsoft.com/office/drawing/2014/main" id="{429B2E63-7610-4DFC-B121-C5642CC071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85BCDD98-AEF8-48C7-AD36-1A0172DBD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59">
              <a:extLst>
                <a:ext uri="{FF2B5EF4-FFF2-40B4-BE49-F238E27FC236}">
                  <a16:creationId xmlns:a16="http://schemas.microsoft.com/office/drawing/2014/main" id="{22BBA9F2-4CD7-4D04-80F2-7E6C97D24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2">
              <a:extLst>
                <a:ext uri="{FF2B5EF4-FFF2-40B4-BE49-F238E27FC236}">
                  <a16:creationId xmlns:a16="http://schemas.microsoft.com/office/drawing/2014/main" id="{B4DFFE8A-CECA-411B-A74F-CDC69B42D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683A399D-CB9B-4BF4-A5B1-11F1AEC61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9">
              <a:extLst>
                <a:ext uri="{FF2B5EF4-FFF2-40B4-BE49-F238E27FC236}">
                  <a16:creationId xmlns:a16="http://schemas.microsoft.com/office/drawing/2014/main" id="{4E95862A-9101-42E7-A4DC-54904272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2">
              <a:extLst>
                <a:ext uri="{FF2B5EF4-FFF2-40B4-BE49-F238E27FC236}">
                  <a16:creationId xmlns:a16="http://schemas.microsoft.com/office/drawing/2014/main" id="{758879BB-61F7-4656-A949-942918E8D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9">
              <a:extLst>
                <a:ext uri="{FF2B5EF4-FFF2-40B4-BE49-F238E27FC236}">
                  <a16:creationId xmlns:a16="http://schemas.microsoft.com/office/drawing/2014/main" id="{B239065E-174C-4E55-8F08-753D01637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2">
              <a:extLst>
                <a:ext uri="{FF2B5EF4-FFF2-40B4-BE49-F238E27FC236}">
                  <a16:creationId xmlns:a16="http://schemas.microsoft.com/office/drawing/2014/main" id="{EFC1C157-65C2-4364-A98C-4990B2F2E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5B789995-3066-4FA5-845A-2F5D04CCF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368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9">
              <a:extLst>
                <a:ext uri="{FF2B5EF4-FFF2-40B4-BE49-F238E27FC236}">
                  <a16:creationId xmlns:a16="http://schemas.microsoft.com/office/drawing/2014/main" id="{48D0AFE9-5F16-4241-AC7C-7815B2E07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2">
              <a:extLst>
                <a:ext uri="{FF2B5EF4-FFF2-40B4-BE49-F238E27FC236}">
                  <a16:creationId xmlns:a16="http://schemas.microsoft.com/office/drawing/2014/main" id="{E7D8F4CC-AEDD-40CE-AF57-C53FBB7A1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9">
              <a:extLst>
                <a:ext uri="{FF2B5EF4-FFF2-40B4-BE49-F238E27FC236}">
                  <a16:creationId xmlns:a16="http://schemas.microsoft.com/office/drawing/2014/main" id="{18F6C01C-7A92-4BE3-818D-3F02C454A2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36582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2">
              <a:extLst>
                <a:ext uri="{FF2B5EF4-FFF2-40B4-BE49-F238E27FC236}">
                  <a16:creationId xmlns:a16="http://schemas.microsoft.com/office/drawing/2014/main" id="{71381134-C199-45DE-9024-0D1AC8B89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6051"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9F386DF-8974-452C-BFA1-69DF9C703F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493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2">
              <a:extLst>
                <a:ext uri="{FF2B5EF4-FFF2-40B4-BE49-F238E27FC236}">
                  <a16:creationId xmlns:a16="http://schemas.microsoft.com/office/drawing/2014/main" id="{D7FD2F1B-CA10-4903-A67B-CD12CBD94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381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F02D9C27-503C-4DAD-B837-941FCF103A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22694"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3CCA7722-F576-4945-8C4A-BACD72449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41575"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1EF4D814-1A34-4454-86B3-72E5857D2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13298"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2A65427A-F6F4-4FCC-AD60-F2789FA15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32179"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9">
              <a:extLst>
                <a:ext uri="{FF2B5EF4-FFF2-40B4-BE49-F238E27FC236}">
                  <a16:creationId xmlns:a16="http://schemas.microsoft.com/office/drawing/2014/main" id="{893BAA80-E8EA-4FC0-BB91-7CD2E10F28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2">
              <a:extLst>
                <a:ext uri="{FF2B5EF4-FFF2-40B4-BE49-F238E27FC236}">
                  <a16:creationId xmlns:a16="http://schemas.microsoft.com/office/drawing/2014/main" id="{9E269127-5C6B-4DD7-9A77-F55B7D933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2">
              <a:extLst>
                <a:ext uri="{FF2B5EF4-FFF2-40B4-BE49-F238E27FC236}">
                  <a16:creationId xmlns:a16="http://schemas.microsoft.com/office/drawing/2014/main" id="{B9F0C615-B92F-4B29-8030-9F0C233BCD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653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2D38AC94-BAD6-4D06-AF56-796E4AE19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5417"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4">
              <a:extLst>
                <a:ext uri="{FF2B5EF4-FFF2-40B4-BE49-F238E27FC236}">
                  <a16:creationId xmlns:a16="http://schemas.microsoft.com/office/drawing/2014/main" id="{5D6F1198-459C-4B24-9582-07EF3DE36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378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6">
              <a:extLst>
                <a:ext uri="{FF2B5EF4-FFF2-40B4-BE49-F238E27FC236}">
                  <a16:creationId xmlns:a16="http://schemas.microsoft.com/office/drawing/2014/main" id="{F9E7312F-1213-4731-981F-910D89C42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66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2">
              <a:extLst>
                <a:ext uri="{FF2B5EF4-FFF2-40B4-BE49-F238E27FC236}">
                  <a16:creationId xmlns:a16="http://schemas.microsoft.com/office/drawing/2014/main" id="{85393A61-B875-4502-B39A-FF198FDBC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237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59">
              <a:extLst>
                <a:ext uri="{FF2B5EF4-FFF2-40B4-BE49-F238E27FC236}">
                  <a16:creationId xmlns:a16="http://schemas.microsoft.com/office/drawing/2014/main" id="{5ECD7F79-6A5F-4C71-AF0C-EFD525A0F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125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2">
              <a:extLst>
                <a:ext uri="{FF2B5EF4-FFF2-40B4-BE49-F238E27FC236}">
                  <a16:creationId xmlns:a16="http://schemas.microsoft.com/office/drawing/2014/main" id="{D42B9D4E-A32F-4275-8EB9-94BC9F953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013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4">
              <a:extLst>
                <a:ext uri="{FF2B5EF4-FFF2-40B4-BE49-F238E27FC236}">
                  <a16:creationId xmlns:a16="http://schemas.microsoft.com/office/drawing/2014/main" id="{29A2EA8A-64FC-403B-91E3-CFA956B15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1901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6">
              <a:extLst>
                <a:ext uri="{FF2B5EF4-FFF2-40B4-BE49-F238E27FC236}">
                  <a16:creationId xmlns:a16="http://schemas.microsoft.com/office/drawing/2014/main" id="{3563E01D-1F33-4568-9B64-199F5EEE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78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64">
              <a:extLst>
                <a:ext uri="{FF2B5EF4-FFF2-40B4-BE49-F238E27FC236}">
                  <a16:creationId xmlns:a16="http://schemas.microsoft.com/office/drawing/2014/main" id="{55C06EC6-E524-4AB4-8F99-7BD4E265D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0962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6">
              <a:extLst>
                <a:ext uri="{FF2B5EF4-FFF2-40B4-BE49-F238E27FC236}">
                  <a16:creationId xmlns:a16="http://schemas.microsoft.com/office/drawing/2014/main" id="{43981652-0492-4F9B-AB42-5EF3F9DB9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2850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59">
              <a:extLst>
                <a:ext uri="{FF2B5EF4-FFF2-40B4-BE49-F238E27FC236}">
                  <a16:creationId xmlns:a16="http://schemas.microsoft.com/office/drawing/2014/main" id="{1CB61193-4C8B-4BF7-9E45-1D2376B44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2">
              <a:extLst>
                <a:ext uri="{FF2B5EF4-FFF2-40B4-BE49-F238E27FC236}">
                  <a16:creationId xmlns:a16="http://schemas.microsoft.com/office/drawing/2014/main" id="{24935050-11C3-47FD-A1D2-949061524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2">
              <a:extLst>
                <a:ext uri="{FF2B5EF4-FFF2-40B4-BE49-F238E27FC236}">
                  <a16:creationId xmlns:a16="http://schemas.microsoft.com/office/drawing/2014/main" id="{1C67AECA-86A6-41C9-842D-4DF8F11C7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2857"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59">
              <a:extLst>
                <a:ext uri="{FF2B5EF4-FFF2-40B4-BE49-F238E27FC236}">
                  <a16:creationId xmlns:a16="http://schemas.microsoft.com/office/drawing/2014/main" id="{8917EBA8-92D8-4CED-8AD7-C27D66E2D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1738"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4">
              <a:extLst>
                <a:ext uri="{FF2B5EF4-FFF2-40B4-BE49-F238E27FC236}">
                  <a16:creationId xmlns:a16="http://schemas.microsoft.com/office/drawing/2014/main" id="{045BF9E8-281A-480D-AE50-5C850990D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010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6">
              <a:extLst>
                <a:ext uri="{FF2B5EF4-FFF2-40B4-BE49-F238E27FC236}">
                  <a16:creationId xmlns:a16="http://schemas.microsoft.com/office/drawing/2014/main" id="{3311767B-5796-44F1-86DB-C08467F41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18985"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D3C28570-7E84-4456-904D-51F3487F7955}"/>
              </a:ext>
            </a:extLst>
          </p:cNvPr>
          <p:cNvSpPr>
            <a:spLocks noGrp="1"/>
          </p:cNvSpPr>
          <p:nvPr>
            <p:ph idx="1"/>
          </p:nvPr>
        </p:nvSpPr>
        <p:spPr>
          <a:xfrm>
            <a:off x="6312596" y="1157201"/>
            <a:ext cx="5002191" cy="4543599"/>
          </a:xfrm>
        </p:spPr>
        <p:txBody>
          <a:bodyPr anchor="ctr">
            <a:normAutofit/>
          </a:bodyPr>
          <a:lstStyle/>
          <a:p>
            <a:pPr marL="0" indent="0">
              <a:buNone/>
            </a:pPr>
            <a:r>
              <a:rPr lang="en-US" sz="1800" b="0" i="0" u="none" strike="noStrike" baseline="0">
                <a:solidFill>
                  <a:schemeClr val="bg1"/>
                </a:solidFill>
              </a:rPr>
              <a:t>The board can be powered from four different sources:</a:t>
            </a:r>
          </a:p>
          <a:p>
            <a:r>
              <a:rPr lang="en-CA" sz="1800" b="0" i="0" u="none" strike="noStrike" baseline="0">
                <a:solidFill>
                  <a:schemeClr val="bg1"/>
                </a:solidFill>
              </a:rPr>
              <a:t>A USB port on a PC</a:t>
            </a:r>
          </a:p>
          <a:p>
            <a:r>
              <a:rPr lang="en-US" sz="1800" b="0" i="0" u="none" strike="noStrike" baseline="0">
                <a:solidFill>
                  <a:schemeClr val="bg1"/>
                </a:solidFill>
              </a:rPr>
              <a:t>A 5VDC 1A power supply plugged into the DC connector.</a:t>
            </a:r>
          </a:p>
          <a:p>
            <a:r>
              <a:rPr lang="en-US" sz="1800" b="0" i="0" u="none" strike="noStrike" baseline="0">
                <a:solidFill>
                  <a:schemeClr val="bg1"/>
                </a:solidFill>
              </a:rPr>
              <a:t>A power supply with a USB connector.</a:t>
            </a:r>
          </a:p>
          <a:p>
            <a:r>
              <a:rPr lang="en-CA" sz="1800" b="0" i="0" u="none" strike="noStrike" baseline="0">
                <a:solidFill>
                  <a:schemeClr val="bg1"/>
                </a:solidFill>
              </a:rPr>
              <a:t>Expansion connectors</a:t>
            </a:r>
          </a:p>
        </p:txBody>
      </p:sp>
    </p:spTree>
    <p:extLst>
      <p:ext uri="{BB962C8B-B14F-4D97-AF65-F5344CB8AC3E}">
        <p14:creationId xmlns:p14="http://schemas.microsoft.com/office/powerpoint/2010/main" val="1972725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74E90-1949-4924-B663-AEA13DB79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46960" cy="3854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1DBF5D-FEF8-4231-9F5B-816D0E77B10C}"/>
              </a:ext>
            </a:extLst>
          </p:cNvPr>
          <p:cNvSpPr>
            <a:spLocks noGrp="1"/>
          </p:cNvSpPr>
          <p:nvPr>
            <p:ph type="title"/>
          </p:nvPr>
        </p:nvSpPr>
        <p:spPr>
          <a:xfrm>
            <a:off x="701344" y="710273"/>
            <a:ext cx="4352315" cy="2813320"/>
          </a:xfrm>
        </p:spPr>
        <p:txBody>
          <a:bodyPr>
            <a:normAutofit/>
          </a:bodyPr>
          <a:lstStyle/>
          <a:p>
            <a:r>
              <a:rPr lang="en-CA" b="1" dirty="0"/>
              <a:t>POWER SUPPLY FOR BEAGLEBONE BLACK</a:t>
            </a:r>
          </a:p>
        </p:txBody>
      </p:sp>
      <p:sp>
        <p:nvSpPr>
          <p:cNvPr id="14" name="Rectangle 13">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36484" cy="38546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CF1CD8B-D430-49E7-8630-84152C414E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5528" y="73152"/>
            <a:ext cx="1178966" cy="232963"/>
            <a:chOff x="7763256" y="73152"/>
            <a:chExt cx="1178966" cy="232963"/>
          </a:xfrm>
        </p:grpSpPr>
        <p:sp>
          <p:nvSpPr>
            <p:cNvPr id="17" name="Rectangle 64">
              <a:extLst>
                <a:ext uri="{FF2B5EF4-FFF2-40B4-BE49-F238E27FC236}">
                  <a16:creationId xmlns:a16="http://schemas.microsoft.com/office/drawing/2014/main" id="{1F5B8298-9AB4-45B4-B28E-C8C1A26440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100AEF19-4AE6-42BE-81E6-95700DB85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1192B5C1-AE13-49EA-82FD-F3C3BC02A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713612B5-8E9D-4FEF-86B9-52A0FABD8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14FC746D-B820-44A3-B1B3-53B690BC2B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8778550A-567F-40F6-A77F-2E2B50175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C28C989E-85FD-4D1C-AF77-82F4B985F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58FDDCED-5FC6-4B14-A0E2-DF4310ED9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E80E854B-CCEB-4CEF-B465-561C4C872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02BED26F-9C32-4DF8-8739-D89F6F059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CE3B71C9-F500-46F1-8D17-C3EF4DA5F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C14431D0-29B6-473C-B2FD-4661864DA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D10457BA-9444-4642-861C-78120DD8D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27C95C30-0364-4C32-B686-0C366086A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0BDEDBA-CA15-41EE-B2C6-8A973B5E6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702B9007-982C-4F69-A443-B07F3BEFD6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28596B48-F33B-451E-8C2D-3525B3387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4B493BB9-A171-4B97-B05A-187E03FFA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973B8111-A5EB-4EE8-9813-8495336F6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6A4F8D39-9886-490F-B7A9-3B2693299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75119467-3583-4E32-A83A-E9F94ED41868}"/>
              </a:ext>
            </a:extLst>
          </p:cNvPr>
          <p:cNvPicPr>
            <a:picLocks noChangeAspect="1"/>
          </p:cNvPicPr>
          <p:nvPr/>
        </p:nvPicPr>
        <p:blipFill>
          <a:blip r:embed="rId2"/>
          <a:stretch>
            <a:fillRect/>
          </a:stretch>
        </p:blipFill>
        <p:spPr>
          <a:xfrm>
            <a:off x="5942569" y="513321"/>
            <a:ext cx="5977881" cy="2900378"/>
          </a:xfrm>
          <a:prstGeom prst="rect">
            <a:avLst/>
          </a:prstGeom>
        </p:spPr>
      </p:pic>
      <p:sp>
        <p:nvSpPr>
          <p:cNvPr id="3" name="Content Placeholder 2">
            <a:extLst>
              <a:ext uri="{FF2B5EF4-FFF2-40B4-BE49-F238E27FC236}">
                <a16:creationId xmlns:a16="http://schemas.microsoft.com/office/drawing/2014/main" id="{0A1BBB5D-D917-4929-B721-C6D6C8C58522}"/>
              </a:ext>
            </a:extLst>
          </p:cNvPr>
          <p:cNvSpPr>
            <a:spLocks noGrp="1"/>
          </p:cNvSpPr>
          <p:nvPr>
            <p:ph idx="1"/>
          </p:nvPr>
        </p:nvSpPr>
        <p:spPr>
          <a:xfrm>
            <a:off x="731519" y="4099034"/>
            <a:ext cx="10785191" cy="2196771"/>
          </a:xfrm>
        </p:spPr>
        <p:txBody>
          <a:bodyPr anchor="ctr">
            <a:normAutofit/>
          </a:bodyPr>
          <a:lstStyle/>
          <a:p>
            <a:r>
              <a:rPr lang="en-US" sz="3200" b="0" i="0" u="none" strike="noStrike" baseline="0" dirty="0"/>
              <a:t>The </a:t>
            </a:r>
            <a:r>
              <a:rPr lang="en-US" sz="3200" b="0" i="0" u="none" strike="noStrike" baseline="0" dirty="0" err="1"/>
              <a:t>beaglebone</a:t>
            </a:r>
            <a:r>
              <a:rPr lang="en-US" sz="3200" b="0" i="0" u="none" strike="noStrike" baseline="0" dirty="0"/>
              <a:t> black require 5V DC power supply to the DC power jack as shown in the figure.</a:t>
            </a:r>
            <a:endParaRPr lang="en-CA" sz="3200" dirty="0"/>
          </a:p>
          <a:p>
            <a:endParaRPr lang="en-CA" sz="2000" dirty="0"/>
          </a:p>
        </p:txBody>
      </p:sp>
      <p:sp>
        <p:nvSpPr>
          <p:cNvPr id="38" name="Rectangle 37">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6492875"/>
            <a:ext cx="12191999" cy="3651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1283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74E90-1949-4924-B663-AEA13DB79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46960" cy="3854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653515-6E2A-4869-B5D8-D36DC682A829}"/>
              </a:ext>
            </a:extLst>
          </p:cNvPr>
          <p:cNvSpPr>
            <a:spLocks noGrp="1"/>
          </p:cNvSpPr>
          <p:nvPr>
            <p:ph type="title"/>
          </p:nvPr>
        </p:nvSpPr>
        <p:spPr>
          <a:xfrm>
            <a:off x="701344" y="710273"/>
            <a:ext cx="4352315" cy="2813320"/>
          </a:xfrm>
        </p:spPr>
        <p:txBody>
          <a:bodyPr>
            <a:normAutofit/>
          </a:bodyPr>
          <a:lstStyle/>
          <a:p>
            <a:r>
              <a:rPr lang="en-CA" b="1" dirty="0"/>
              <a:t>POWER SUPPLY FOR BEAGLEBONE BLACK</a:t>
            </a:r>
          </a:p>
        </p:txBody>
      </p:sp>
      <p:sp>
        <p:nvSpPr>
          <p:cNvPr id="14" name="Rectangle 13">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36484" cy="38546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CF1CD8B-D430-49E7-8630-84152C414E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5528" y="73152"/>
            <a:ext cx="1178966" cy="232963"/>
            <a:chOff x="7763256" y="73152"/>
            <a:chExt cx="1178966" cy="232963"/>
          </a:xfrm>
        </p:grpSpPr>
        <p:sp>
          <p:nvSpPr>
            <p:cNvPr id="17" name="Rectangle 64">
              <a:extLst>
                <a:ext uri="{FF2B5EF4-FFF2-40B4-BE49-F238E27FC236}">
                  <a16:creationId xmlns:a16="http://schemas.microsoft.com/office/drawing/2014/main" id="{1F5B8298-9AB4-45B4-B28E-C8C1A26440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100AEF19-4AE6-42BE-81E6-95700DB85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1192B5C1-AE13-49EA-82FD-F3C3BC02A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713612B5-8E9D-4FEF-86B9-52A0FABD8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14FC746D-B820-44A3-B1B3-53B690BC2B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8778550A-567F-40F6-A77F-2E2B50175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C28C989E-85FD-4D1C-AF77-82F4B985F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58FDDCED-5FC6-4B14-A0E2-DF4310ED9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E80E854B-CCEB-4CEF-B465-561C4C872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02BED26F-9C32-4DF8-8739-D89F6F059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CE3B71C9-F500-46F1-8D17-C3EF4DA5F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C14431D0-29B6-473C-B2FD-4661864DA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D10457BA-9444-4642-861C-78120DD8D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27C95C30-0364-4C32-B686-0C366086A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0BDEDBA-CA15-41EE-B2C6-8A973B5E6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702B9007-982C-4F69-A443-B07F3BEFD6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28596B48-F33B-451E-8C2D-3525B3387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4B493BB9-A171-4B97-B05A-187E03FFA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973B8111-A5EB-4EE8-9813-8495336F6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6A4F8D39-9886-490F-B7A9-3B2693299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767C9ACA-067B-468C-80B6-C1BD76DAD242}"/>
              </a:ext>
            </a:extLst>
          </p:cNvPr>
          <p:cNvPicPr>
            <a:picLocks noChangeAspect="1"/>
          </p:cNvPicPr>
          <p:nvPr/>
        </p:nvPicPr>
        <p:blipFill>
          <a:blip r:embed="rId2"/>
          <a:stretch>
            <a:fillRect/>
          </a:stretch>
        </p:blipFill>
        <p:spPr>
          <a:xfrm>
            <a:off x="5942569" y="1178441"/>
            <a:ext cx="5977881" cy="1570138"/>
          </a:xfrm>
          <a:prstGeom prst="rect">
            <a:avLst/>
          </a:prstGeom>
        </p:spPr>
      </p:pic>
      <p:sp>
        <p:nvSpPr>
          <p:cNvPr id="3" name="Content Placeholder 2">
            <a:extLst>
              <a:ext uri="{FF2B5EF4-FFF2-40B4-BE49-F238E27FC236}">
                <a16:creationId xmlns:a16="http://schemas.microsoft.com/office/drawing/2014/main" id="{21ECAA8F-8799-417B-B1DC-B6896104685E}"/>
              </a:ext>
            </a:extLst>
          </p:cNvPr>
          <p:cNvSpPr>
            <a:spLocks noGrp="1"/>
          </p:cNvSpPr>
          <p:nvPr>
            <p:ph idx="1"/>
          </p:nvPr>
        </p:nvSpPr>
        <p:spPr>
          <a:xfrm>
            <a:off x="731519" y="4099034"/>
            <a:ext cx="10785191" cy="2196771"/>
          </a:xfrm>
        </p:spPr>
        <p:txBody>
          <a:bodyPr anchor="ctr">
            <a:normAutofit/>
          </a:bodyPr>
          <a:lstStyle/>
          <a:p>
            <a:r>
              <a:rPr lang="en-US" sz="3200" b="0" i="0" u="none" strike="noStrike" baseline="0" dirty="0"/>
              <a:t>In this configuration, the board is powered by the PC via the provided USB cable—no </a:t>
            </a:r>
            <a:r>
              <a:rPr lang="en-CA" sz="3200" b="0" i="0" u="none" strike="noStrike" baseline="0" dirty="0"/>
              <a:t>other cables are required.</a:t>
            </a:r>
            <a:endParaRPr lang="en-CA" sz="3200" dirty="0"/>
          </a:p>
        </p:txBody>
      </p:sp>
      <p:sp>
        <p:nvSpPr>
          <p:cNvPr id="38" name="Rectangle 37">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6492875"/>
            <a:ext cx="12191999" cy="3651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4979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0A88-F9C6-4BEB-9860-F42E1AD82ABB}"/>
              </a:ext>
            </a:extLst>
          </p:cNvPr>
          <p:cNvSpPr>
            <a:spLocks noGrp="1"/>
          </p:cNvSpPr>
          <p:nvPr>
            <p:ph type="title"/>
          </p:nvPr>
        </p:nvSpPr>
        <p:spPr>
          <a:xfrm>
            <a:off x="594360" y="1042416"/>
            <a:ext cx="3800153" cy="4793762"/>
          </a:xfrm>
        </p:spPr>
        <p:txBody>
          <a:bodyPr>
            <a:normAutofit/>
          </a:bodyPr>
          <a:lstStyle/>
          <a:p>
            <a:r>
              <a:rPr lang="en-CA" sz="4800" b="1" dirty="0"/>
              <a:t>HOW TO POWER UP A BEAGLEBONE BLACK ??</a:t>
            </a:r>
          </a:p>
        </p:txBody>
      </p:sp>
      <p:grpSp>
        <p:nvGrpSpPr>
          <p:cNvPr id="10" name="Group 9">
            <a:extLst>
              <a:ext uri="{FF2B5EF4-FFF2-40B4-BE49-F238E27FC236}">
                <a16:creationId xmlns:a16="http://schemas.microsoft.com/office/drawing/2014/main" id="{2FA2A407-516C-4590-9403-34038E9BB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761488"/>
            <a:ext cx="242107" cy="1340860"/>
            <a:chOff x="56167" y="2761488"/>
            <a:chExt cx="242107" cy="1340860"/>
          </a:xfrm>
        </p:grpSpPr>
        <p:sp>
          <p:nvSpPr>
            <p:cNvPr id="11" name="Rectangle 2">
              <a:extLst>
                <a:ext uri="{FF2B5EF4-FFF2-40B4-BE49-F238E27FC236}">
                  <a16:creationId xmlns:a16="http://schemas.microsoft.com/office/drawing/2014/main" id="{D3F47A57-50EC-4964-85FA-84B326B77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9">
              <a:extLst>
                <a:ext uri="{FF2B5EF4-FFF2-40B4-BE49-F238E27FC236}">
                  <a16:creationId xmlns:a16="http://schemas.microsoft.com/office/drawing/2014/main" id="{03467C0A-5C92-4A25-BA16-53665D54B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
              <a:extLst>
                <a:ext uri="{FF2B5EF4-FFF2-40B4-BE49-F238E27FC236}">
                  <a16:creationId xmlns:a16="http://schemas.microsoft.com/office/drawing/2014/main" id="{435F4864-0253-4261-9AED-5E798B971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9">
              <a:extLst>
                <a:ext uri="{FF2B5EF4-FFF2-40B4-BE49-F238E27FC236}">
                  <a16:creationId xmlns:a16="http://schemas.microsoft.com/office/drawing/2014/main" id="{6BEA136C-3A72-42D2-9D59-E9403321B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
              <a:extLst>
                <a:ext uri="{FF2B5EF4-FFF2-40B4-BE49-F238E27FC236}">
                  <a16:creationId xmlns:a16="http://schemas.microsoft.com/office/drawing/2014/main" id="{306AAEAC-F37D-46C1-B3C8-293E7014E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59">
              <a:extLst>
                <a:ext uri="{FF2B5EF4-FFF2-40B4-BE49-F238E27FC236}">
                  <a16:creationId xmlns:a16="http://schemas.microsoft.com/office/drawing/2014/main" id="{3139D819-91EA-46A0-93FF-45FF7A8A8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
              <a:extLst>
                <a:ext uri="{FF2B5EF4-FFF2-40B4-BE49-F238E27FC236}">
                  <a16:creationId xmlns:a16="http://schemas.microsoft.com/office/drawing/2014/main" id="{08F35BD0-1ED8-41A6-B3CE-C40EAA004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59">
              <a:extLst>
                <a:ext uri="{FF2B5EF4-FFF2-40B4-BE49-F238E27FC236}">
                  <a16:creationId xmlns:a16="http://schemas.microsoft.com/office/drawing/2014/main" id="{C2886557-BD78-4C10-BB29-2E34CD8C8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
              <a:extLst>
                <a:ext uri="{FF2B5EF4-FFF2-40B4-BE49-F238E27FC236}">
                  <a16:creationId xmlns:a16="http://schemas.microsoft.com/office/drawing/2014/main" id="{CACD67D1-ACC3-43BE-9A0A-7713F6F09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59">
              <a:extLst>
                <a:ext uri="{FF2B5EF4-FFF2-40B4-BE49-F238E27FC236}">
                  <a16:creationId xmlns:a16="http://schemas.microsoft.com/office/drawing/2014/main" id="{A4E2C77A-D17B-4792-9ED5-287238323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
              <a:extLst>
                <a:ext uri="{FF2B5EF4-FFF2-40B4-BE49-F238E27FC236}">
                  <a16:creationId xmlns:a16="http://schemas.microsoft.com/office/drawing/2014/main" id="{ABE3CB03-D3EF-45F1-8FBD-E9B86CDD1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59">
              <a:extLst>
                <a:ext uri="{FF2B5EF4-FFF2-40B4-BE49-F238E27FC236}">
                  <a16:creationId xmlns:a16="http://schemas.microsoft.com/office/drawing/2014/main" id="{26C9EA63-B864-4041-AD52-E26240DA3D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
              <a:extLst>
                <a:ext uri="{FF2B5EF4-FFF2-40B4-BE49-F238E27FC236}">
                  <a16:creationId xmlns:a16="http://schemas.microsoft.com/office/drawing/2014/main" id="{DFD9C0DC-3AA4-48DE-8C65-AB56C588F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59">
              <a:extLst>
                <a:ext uri="{FF2B5EF4-FFF2-40B4-BE49-F238E27FC236}">
                  <a16:creationId xmlns:a16="http://schemas.microsoft.com/office/drawing/2014/main" id="{82D52FD4-9CAA-4610-A07A-289A740AF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
              <a:extLst>
                <a:ext uri="{FF2B5EF4-FFF2-40B4-BE49-F238E27FC236}">
                  <a16:creationId xmlns:a16="http://schemas.microsoft.com/office/drawing/2014/main" id="{D0436FA3-25D9-4C12-8F4A-80A407954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59">
              <a:extLst>
                <a:ext uri="{FF2B5EF4-FFF2-40B4-BE49-F238E27FC236}">
                  <a16:creationId xmlns:a16="http://schemas.microsoft.com/office/drawing/2014/main" id="{49101D1B-A82E-40CF-9A50-754308C21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
              <a:extLst>
                <a:ext uri="{FF2B5EF4-FFF2-40B4-BE49-F238E27FC236}">
                  <a16:creationId xmlns:a16="http://schemas.microsoft.com/office/drawing/2014/main" id="{4F434848-83AC-4070-8D97-8A006210F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59">
              <a:extLst>
                <a:ext uri="{FF2B5EF4-FFF2-40B4-BE49-F238E27FC236}">
                  <a16:creationId xmlns:a16="http://schemas.microsoft.com/office/drawing/2014/main" id="{40745A98-11F5-47FE-9220-B93A61DA9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
              <a:extLst>
                <a:ext uri="{FF2B5EF4-FFF2-40B4-BE49-F238E27FC236}">
                  <a16:creationId xmlns:a16="http://schemas.microsoft.com/office/drawing/2014/main" id="{47B6E1B3-283D-4CF7-970C-352DB472E5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id="{7675737E-FE46-420B-B3AF-75399E8FC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0605" y="1"/>
            <a:ext cx="268139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587" y="767714"/>
            <a:ext cx="6454975" cy="53225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56401AA-B7C5-4799-B59B-CA40077AF41E}"/>
              </a:ext>
            </a:extLst>
          </p:cNvPr>
          <p:cNvSpPr>
            <a:spLocks noGrp="1"/>
          </p:cNvSpPr>
          <p:nvPr>
            <p:ph idx="1"/>
          </p:nvPr>
        </p:nvSpPr>
        <p:spPr>
          <a:xfrm>
            <a:off x="5495109" y="1178446"/>
            <a:ext cx="5662845" cy="4543599"/>
          </a:xfrm>
        </p:spPr>
        <p:txBody>
          <a:bodyPr anchor="ctr">
            <a:normAutofit/>
          </a:bodyPr>
          <a:lstStyle/>
          <a:p>
            <a:r>
              <a:rPr lang="en-US" sz="2000" b="0" i="0" u="none" strike="noStrike" baseline="0" dirty="0">
                <a:solidFill>
                  <a:srgbClr val="FFFFFF"/>
                </a:solidFill>
              </a:rPr>
              <a:t>The USB cable is shipped with each board. This port is limited to 500mA by the Power Management IC. It is possible to change the settings in the TPS65217C to increase this current, but only after the initial boot. And, at that point the PC most likely will complain, but you can also use a dual connector USB cable to the PC to get to 1A. </a:t>
            </a:r>
          </a:p>
          <a:p>
            <a:r>
              <a:rPr lang="en-US" sz="2000" b="0" i="0" u="none" strike="noStrike" baseline="0" dirty="0">
                <a:solidFill>
                  <a:srgbClr val="FFFFFF"/>
                </a:solidFill>
              </a:rPr>
              <a:t>The power supply is not provided with the board but can be easily obtained from numerous sources. A 1A supply is sufficient to power the board, but if there is a cape plugged into the board or you have a power-hungry device or hub plugged into the host port, then more current may needed from the DC supply.</a:t>
            </a:r>
            <a:endParaRPr lang="en-CA" sz="2000" dirty="0">
              <a:solidFill>
                <a:srgbClr val="FFFFFF"/>
              </a:solidFill>
            </a:endParaRPr>
          </a:p>
        </p:txBody>
      </p:sp>
    </p:spTree>
    <p:extLst>
      <p:ext uri="{BB962C8B-B14F-4D97-AF65-F5344CB8AC3E}">
        <p14:creationId xmlns:p14="http://schemas.microsoft.com/office/powerpoint/2010/main" val="659141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0"/>
            <a:ext cx="4624175"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939" y="1294357"/>
            <a:ext cx="4354591" cy="42998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B31EC8-EE3C-4D5E-8F58-C48473EEF327}"/>
              </a:ext>
            </a:extLst>
          </p:cNvPr>
          <p:cNvSpPr>
            <a:spLocks noGrp="1"/>
          </p:cNvSpPr>
          <p:nvPr>
            <p:ph type="title"/>
          </p:nvPr>
        </p:nvSpPr>
        <p:spPr>
          <a:xfrm>
            <a:off x="1329991" y="1590420"/>
            <a:ext cx="3750009" cy="3706176"/>
          </a:xfrm>
        </p:spPr>
        <p:txBody>
          <a:bodyPr>
            <a:normAutofit/>
          </a:bodyPr>
          <a:lstStyle/>
          <a:p>
            <a:r>
              <a:rPr lang="en-CA" sz="4800" b="1" dirty="0">
                <a:solidFill>
                  <a:srgbClr val="FFFFFF"/>
                </a:solidFill>
              </a:rPr>
              <a:t>MODES OF BEAGLEBONE BLACK</a:t>
            </a:r>
          </a:p>
        </p:txBody>
      </p:sp>
      <p:grpSp>
        <p:nvGrpSpPr>
          <p:cNvPr id="14" name="Group 13">
            <a:extLst>
              <a:ext uri="{FF2B5EF4-FFF2-40B4-BE49-F238E27FC236}">
                <a16:creationId xmlns:a16="http://schemas.microsoft.com/office/drawing/2014/main" id="{C4218787-E6A4-4B80-9264-401AC864C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15" name="Rectangle 64">
              <a:extLst>
                <a:ext uri="{FF2B5EF4-FFF2-40B4-BE49-F238E27FC236}">
                  <a16:creationId xmlns:a16="http://schemas.microsoft.com/office/drawing/2014/main" id="{E8D92D4B-FC8B-42FF-B330-0F8187AC3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869243D1-5ECC-4158-BE71-994C8E28B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583EC76E-F083-4CE1-90B9-47FC1D1E9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861FCA8D-7CF4-4590-B46C-8F2B37086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DEEF5F38-8CFF-417E-B899-740E109DA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1837D591-5DC3-4A27-9E9B-3A93872A0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B98A7C6D-12D7-49AB-8E8B-7BC954B57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AD20C8-6762-4AB5-BD26-06463554A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60485315-0687-4ACA-B1DF-9CE5AB60F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B2F9618A-491F-4482-B3D4-6CAF4AD231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10591CF4-DE73-4D41-BD78-673B25A1F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93131C7D-7D49-4E72-B658-E7EA18C7D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0CAE4406-0262-4B0E-8BEC-062D5079F2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925" y="3500294"/>
            <a:ext cx="2177162" cy="2376595"/>
            <a:chOff x="687925" y="3500294"/>
            <a:chExt cx="2177162" cy="2376595"/>
          </a:xfrm>
        </p:grpSpPr>
        <p:sp>
          <p:nvSpPr>
            <p:cNvPr id="29" name="Rectangle 66">
              <a:extLst>
                <a:ext uri="{FF2B5EF4-FFF2-40B4-BE49-F238E27FC236}">
                  <a16:creationId xmlns:a16="http://schemas.microsoft.com/office/drawing/2014/main" id="{0BE25EBE-2473-4625-9D81-5EDE8A32F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352155"/>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4C85784B-25A9-4F3C-B8CE-EA0C5779F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21004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55ED6F17-088A-41BA-9F01-84968C5EF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067927"/>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A40E996A-42E5-41A5-9731-A46B526A85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C23FD45B-66A6-4474-81CD-7A809E085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7731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F6EC6478-1D4B-4340-8815-5C18CAF806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63638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230A3B7D-0A66-4C78-89FA-72B6EE2AB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4942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E8512C95-82DE-4518-81DF-4444A8A0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35215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84EB4443-5599-4A23-A9B9-E671EF25B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21004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9847B105-F8EE-4AD6-8D3E-A13574ED4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06792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9E161F6D-8FCB-4AA1-BF41-7B5E2EFA1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63638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ECB8CF2A-176B-457D-B031-3DAF2199D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4942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C0C6D01D-0808-4CBC-940B-C461568D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1CA7902B-E443-4797-A93B-A93A949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59">
              <a:extLst>
                <a:ext uri="{FF2B5EF4-FFF2-40B4-BE49-F238E27FC236}">
                  <a16:creationId xmlns:a16="http://schemas.microsoft.com/office/drawing/2014/main" id="{08F0FEF6-7627-483C-BA94-92001F20A8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2">
              <a:extLst>
                <a:ext uri="{FF2B5EF4-FFF2-40B4-BE49-F238E27FC236}">
                  <a16:creationId xmlns:a16="http://schemas.microsoft.com/office/drawing/2014/main" id="{7CF4CD8E-FB24-42DF-B2D7-4F857B566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59">
              <a:extLst>
                <a:ext uri="{FF2B5EF4-FFF2-40B4-BE49-F238E27FC236}">
                  <a16:creationId xmlns:a16="http://schemas.microsoft.com/office/drawing/2014/main" id="{5CE034BB-E736-4D74-84F1-783DD31B17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7753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2">
              <a:extLst>
                <a:ext uri="{FF2B5EF4-FFF2-40B4-BE49-F238E27FC236}">
                  <a16:creationId xmlns:a16="http://schemas.microsoft.com/office/drawing/2014/main" id="{429B2E63-7610-4DFC-B121-C5642CC071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85BCDD98-AEF8-48C7-AD36-1A0172DBD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59">
              <a:extLst>
                <a:ext uri="{FF2B5EF4-FFF2-40B4-BE49-F238E27FC236}">
                  <a16:creationId xmlns:a16="http://schemas.microsoft.com/office/drawing/2014/main" id="{22BBA9F2-4CD7-4D04-80F2-7E6C97D24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2">
              <a:extLst>
                <a:ext uri="{FF2B5EF4-FFF2-40B4-BE49-F238E27FC236}">
                  <a16:creationId xmlns:a16="http://schemas.microsoft.com/office/drawing/2014/main" id="{B4DFFE8A-CECA-411B-A74F-CDC69B42D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683A399D-CB9B-4BF4-A5B1-11F1AEC61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9">
              <a:extLst>
                <a:ext uri="{FF2B5EF4-FFF2-40B4-BE49-F238E27FC236}">
                  <a16:creationId xmlns:a16="http://schemas.microsoft.com/office/drawing/2014/main" id="{4E95862A-9101-42E7-A4DC-54904272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2">
              <a:extLst>
                <a:ext uri="{FF2B5EF4-FFF2-40B4-BE49-F238E27FC236}">
                  <a16:creationId xmlns:a16="http://schemas.microsoft.com/office/drawing/2014/main" id="{758879BB-61F7-4656-A949-942918E8D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9">
              <a:extLst>
                <a:ext uri="{FF2B5EF4-FFF2-40B4-BE49-F238E27FC236}">
                  <a16:creationId xmlns:a16="http://schemas.microsoft.com/office/drawing/2014/main" id="{B239065E-174C-4E55-8F08-753D01637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2">
              <a:extLst>
                <a:ext uri="{FF2B5EF4-FFF2-40B4-BE49-F238E27FC236}">
                  <a16:creationId xmlns:a16="http://schemas.microsoft.com/office/drawing/2014/main" id="{EFC1C157-65C2-4364-A98C-4990B2F2E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5B789995-3066-4FA5-845A-2F5D04CCF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368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9">
              <a:extLst>
                <a:ext uri="{FF2B5EF4-FFF2-40B4-BE49-F238E27FC236}">
                  <a16:creationId xmlns:a16="http://schemas.microsoft.com/office/drawing/2014/main" id="{48D0AFE9-5F16-4241-AC7C-7815B2E07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2">
              <a:extLst>
                <a:ext uri="{FF2B5EF4-FFF2-40B4-BE49-F238E27FC236}">
                  <a16:creationId xmlns:a16="http://schemas.microsoft.com/office/drawing/2014/main" id="{E7D8F4CC-AEDD-40CE-AF57-C53FBB7A1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9">
              <a:extLst>
                <a:ext uri="{FF2B5EF4-FFF2-40B4-BE49-F238E27FC236}">
                  <a16:creationId xmlns:a16="http://schemas.microsoft.com/office/drawing/2014/main" id="{18F6C01C-7A92-4BE3-818D-3F02C454A2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36582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2">
              <a:extLst>
                <a:ext uri="{FF2B5EF4-FFF2-40B4-BE49-F238E27FC236}">
                  <a16:creationId xmlns:a16="http://schemas.microsoft.com/office/drawing/2014/main" id="{71381134-C199-45DE-9024-0D1AC8B89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6051"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9F386DF-8974-452C-BFA1-69DF9C703F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493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2">
              <a:extLst>
                <a:ext uri="{FF2B5EF4-FFF2-40B4-BE49-F238E27FC236}">
                  <a16:creationId xmlns:a16="http://schemas.microsoft.com/office/drawing/2014/main" id="{D7FD2F1B-CA10-4903-A67B-CD12CBD94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381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F02D9C27-503C-4DAD-B837-941FCF103A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22694"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3CCA7722-F576-4945-8C4A-BACD72449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41575"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1EF4D814-1A34-4454-86B3-72E5857D2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13298"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2A65427A-F6F4-4FCC-AD60-F2789FA15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32179"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9">
              <a:extLst>
                <a:ext uri="{FF2B5EF4-FFF2-40B4-BE49-F238E27FC236}">
                  <a16:creationId xmlns:a16="http://schemas.microsoft.com/office/drawing/2014/main" id="{893BAA80-E8EA-4FC0-BB91-7CD2E10F28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2">
              <a:extLst>
                <a:ext uri="{FF2B5EF4-FFF2-40B4-BE49-F238E27FC236}">
                  <a16:creationId xmlns:a16="http://schemas.microsoft.com/office/drawing/2014/main" id="{9E269127-5C6B-4DD7-9A77-F55B7D933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2">
              <a:extLst>
                <a:ext uri="{FF2B5EF4-FFF2-40B4-BE49-F238E27FC236}">
                  <a16:creationId xmlns:a16="http://schemas.microsoft.com/office/drawing/2014/main" id="{B9F0C615-B92F-4B29-8030-9F0C233BCD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653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2D38AC94-BAD6-4D06-AF56-796E4AE19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5417"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4">
              <a:extLst>
                <a:ext uri="{FF2B5EF4-FFF2-40B4-BE49-F238E27FC236}">
                  <a16:creationId xmlns:a16="http://schemas.microsoft.com/office/drawing/2014/main" id="{5D6F1198-459C-4B24-9582-07EF3DE36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378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6">
              <a:extLst>
                <a:ext uri="{FF2B5EF4-FFF2-40B4-BE49-F238E27FC236}">
                  <a16:creationId xmlns:a16="http://schemas.microsoft.com/office/drawing/2014/main" id="{F9E7312F-1213-4731-981F-910D89C42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66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2">
              <a:extLst>
                <a:ext uri="{FF2B5EF4-FFF2-40B4-BE49-F238E27FC236}">
                  <a16:creationId xmlns:a16="http://schemas.microsoft.com/office/drawing/2014/main" id="{85393A61-B875-4502-B39A-FF198FDBC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237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59">
              <a:extLst>
                <a:ext uri="{FF2B5EF4-FFF2-40B4-BE49-F238E27FC236}">
                  <a16:creationId xmlns:a16="http://schemas.microsoft.com/office/drawing/2014/main" id="{5ECD7F79-6A5F-4C71-AF0C-EFD525A0F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125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2">
              <a:extLst>
                <a:ext uri="{FF2B5EF4-FFF2-40B4-BE49-F238E27FC236}">
                  <a16:creationId xmlns:a16="http://schemas.microsoft.com/office/drawing/2014/main" id="{D42B9D4E-A32F-4275-8EB9-94BC9F953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013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4">
              <a:extLst>
                <a:ext uri="{FF2B5EF4-FFF2-40B4-BE49-F238E27FC236}">
                  <a16:creationId xmlns:a16="http://schemas.microsoft.com/office/drawing/2014/main" id="{29A2EA8A-64FC-403B-91E3-CFA956B15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1901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6">
              <a:extLst>
                <a:ext uri="{FF2B5EF4-FFF2-40B4-BE49-F238E27FC236}">
                  <a16:creationId xmlns:a16="http://schemas.microsoft.com/office/drawing/2014/main" id="{3563E01D-1F33-4568-9B64-199F5EEE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78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64">
              <a:extLst>
                <a:ext uri="{FF2B5EF4-FFF2-40B4-BE49-F238E27FC236}">
                  <a16:creationId xmlns:a16="http://schemas.microsoft.com/office/drawing/2014/main" id="{55C06EC6-E524-4AB4-8F99-7BD4E265D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0962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6">
              <a:extLst>
                <a:ext uri="{FF2B5EF4-FFF2-40B4-BE49-F238E27FC236}">
                  <a16:creationId xmlns:a16="http://schemas.microsoft.com/office/drawing/2014/main" id="{43981652-0492-4F9B-AB42-5EF3F9DB9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2850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59">
              <a:extLst>
                <a:ext uri="{FF2B5EF4-FFF2-40B4-BE49-F238E27FC236}">
                  <a16:creationId xmlns:a16="http://schemas.microsoft.com/office/drawing/2014/main" id="{1CB61193-4C8B-4BF7-9E45-1D2376B44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2">
              <a:extLst>
                <a:ext uri="{FF2B5EF4-FFF2-40B4-BE49-F238E27FC236}">
                  <a16:creationId xmlns:a16="http://schemas.microsoft.com/office/drawing/2014/main" id="{24935050-11C3-47FD-A1D2-949061524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2">
              <a:extLst>
                <a:ext uri="{FF2B5EF4-FFF2-40B4-BE49-F238E27FC236}">
                  <a16:creationId xmlns:a16="http://schemas.microsoft.com/office/drawing/2014/main" id="{1C67AECA-86A6-41C9-842D-4DF8F11C7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2857"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59">
              <a:extLst>
                <a:ext uri="{FF2B5EF4-FFF2-40B4-BE49-F238E27FC236}">
                  <a16:creationId xmlns:a16="http://schemas.microsoft.com/office/drawing/2014/main" id="{8917EBA8-92D8-4CED-8AD7-C27D66E2D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1738"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4">
              <a:extLst>
                <a:ext uri="{FF2B5EF4-FFF2-40B4-BE49-F238E27FC236}">
                  <a16:creationId xmlns:a16="http://schemas.microsoft.com/office/drawing/2014/main" id="{045BF9E8-281A-480D-AE50-5C850990D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010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6">
              <a:extLst>
                <a:ext uri="{FF2B5EF4-FFF2-40B4-BE49-F238E27FC236}">
                  <a16:creationId xmlns:a16="http://schemas.microsoft.com/office/drawing/2014/main" id="{3311767B-5796-44F1-86DB-C08467F41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18985"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84882DF8-3C5F-42FE-8B49-469B064E9FD0}"/>
              </a:ext>
            </a:extLst>
          </p:cNvPr>
          <p:cNvSpPr>
            <a:spLocks noGrp="1"/>
          </p:cNvSpPr>
          <p:nvPr>
            <p:ph idx="1"/>
          </p:nvPr>
        </p:nvSpPr>
        <p:spPr>
          <a:xfrm>
            <a:off x="6312596" y="1157201"/>
            <a:ext cx="5002191" cy="4543599"/>
          </a:xfrm>
        </p:spPr>
        <p:txBody>
          <a:bodyPr anchor="ctr">
            <a:normAutofit/>
          </a:bodyPr>
          <a:lstStyle/>
          <a:p>
            <a:r>
              <a:rPr lang="en-IN" dirty="0">
                <a:solidFill>
                  <a:schemeClr val="bg1"/>
                </a:solidFill>
              </a:rPr>
              <a:t>THE BELOW MENTIONED ARE THE FUNCTIONAL MODES OF THE DEVICE :</a:t>
            </a:r>
          </a:p>
          <a:p>
            <a:pPr marL="494100" indent="-457200">
              <a:buAutoNum type="arabicPeriod"/>
            </a:pPr>
            <a:r>
              <a:rPr lang="en-IN" dirty="0">
                <a:solidFill>
                  <a:schemeClr val="bg1"/>
                </a:solidFill>
              </a:rPr>
              <a:t>OFF State</a:t>
            </a:r>
          </a:p>
          <a:p>
            <a:pPr marL="494100" indent="-457200">
              <a:buAutoNum type="arabicPeriod"/>
            </a:pPr>
            <a:r>
              <a:rPr lang="en-IN" dirty="0">
                <a:solidFill>
                  <a:schemeClr val="bg1"/>
                </a:solidFill>
              </a:rPr>
              <a:t>Active State</a:t>
            </a:r>
          </a:p>
          <a:p>
            <a:pPr marL="494100" indent="-457200">
              <a:buAutoNum type="arabicPeriod"/>
            </a:pPr>
            <a:r>
              <a:rPr lang="en-IN" dirty="0">
                <a:solidFill>
                  <a:schemeClr val="bg1"/>
                </a:solidFill>
              </a:rPr>
              <a:t>Sleep State</a:t>
            </a:r>
          </a:p>
          <a:p>
            <a:pPr marL="494100" indent="-457200">
              <a:buAutoNum type="arabicPeriod"/>
            </a:pPr>
            <a:r>
              <a:rPr lang="en-IN" dirty="0">
                <a:solidFill>
                  <a:schemeClr val="bg1"/>
                </a:solidFill>
              </a:rPr>
              <a:t>Reset State</a:t>
            </a:r>
            <a:endParaRPr lang="en-CA" dirty="0">
              <a:solidFill>
                <a:schemeClr val="bg1"/>
              </a:solidFill>
            </a:endParaRPr>
          </a:p>
        </p:txBody>
      </p:sp>
    </p:spTree>
    <p:extLst>
      <p:ext uri="{BB962C8B-B14F-4D97-AF65-F5344CB8AC3E}">
        <p14:creationId xmlns:p14="http://schemas.microsoft.com/office/powerpoint/2010/main" val="1160563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6" name="Picture 85" descr="Close up of circuit board">
            <a:extLst>
              <a:ext uri="{FF2B5EF4-FFF2-40B4-BE49-F238E27FC236}">
                <a16:creationId xmlns:a16="http://schemas.microsoft.com/office/drawing/2014/main" id="{419CF96E-A93E-4C8E-AD20-2C98C026531B}"/>
              </a:ext>
            </a:extLst>
          </p:cNvPr>
          <p:cNvPicPr>
            <a:picLocks noChangeAspect="1"/>
          </p:cNvPicPr>
          <p:nvPr/>
        </p:nvPicPr>
        <p:blipFill rotWithShape="1">
          <a:blip r:embed="rId2"/>
          <a:srcRect t="17892" r="9091" b="5499"/>
          <a:stretch/>
        </p:blipFill>
        <p:spPr>
          <a:xfrm>
            <a:off x="20" y="10"/>
            <a:ext cx="12191980" cy="6857990"/>
          </a:xfrm>
          <a:prstGeom prst="rect">
            <a:avLst/>
          </a:prstGeom>
        </p:spPr>
      </p:pic>
      <p:sp>
        <p:nvSpPr>
          <p:cNvPr id="95" name="Rectangle 94">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0BFD72-8FAA-4C5D-AAE9-973AB03ADF67}"/>
              </a:ext>
            </a:extLst>
          </p:cNvPr>
          <p:cNvSpPr>
            <a:spLocks noGrp="1"/>
          </p:cNvSpPr>
          <p:nvPr>
            <p:ph type="title"/>
          </p:nvPr>
        </p:nvSpPr>
        <p:spPr>
          <a:xfrm>
            <a:off x="594804" y="640263"/>
            <a:ext cx="6619811" cy="1344975"/>
          </a:xfrm>
        </p:spPr>
        <p:txBody>
          <a:bodyPr>
            <a:normAutofit/>
          </a:bodyPr>
          <a:lstStyle/>
          <a:p>
            <a:pPr algn="ctr"/>
            <a:r>
              <a:rPr lang="en-CA" sz="4000" b="1" dirty="0"/>
              <a:t>OFF STATE</a:t>
            </a:r>
          </a:p>
        </p:txBody>
      </p:sp>
      <p:sp>
        <p:nvSpPr>
          <p:cNvPr id="3" name="Content Placeholder 2">
            <a:extLst>
              <a:ext uri="{FF2B5EF4-FFF2-40B4-BE49-F238E27FC236}">
                <a16:creationId xmlns:a16="http://schemas.microsoft.com/office/drawing/2014/main" id="{9E56778E-5408-4517-8CAF-AF86DA1831E8}"/>
              </a:ext>
            </a:extLst>
          </p:cNvPr>
          <p:cNvSpPr>
            <a:spLocks noGrp="1"/>
          </p:cNvSpPr>
          <p:nvPr>
            <p:ph idx="1"/>
          </p:nvPr>
        </p:nvSpPr>
        <p:spPr>
          <a:xfrm>
            <a:off x="594109" y="1666754"/>
            <a:ext cx="6620505" cy="4228019"/>
          </a:xfrm>
        </p:spPr>
        <p:txBody>
          <a:bodyPr>
            <a:normAutofit/>
          </a:bodyPr>
          <a:lstStyle/>
          <a:p>
            <a:r>
              <a:rPr lang="en-US" sz="2400" dirty="0"/>
              <a:t>In the OFF state, the PMIC is completely shut down except for a few circuits to monitor the voltage on the AC, USB, and PB_IN pins. All output power rails are turned off and the registers are reset to their default values. The I2C communication interface is turned off.</a:t>
            </a:r>
            <a:endParaRPr lang="en-IN" sz="2400" dirty="0"/>
          </a:p>
          <a:p>
            <a:r>
              <a:rPr lang="en-US" sz="2400" dirty="0"/>
              <a:t>To exit the OFF state, one of the following wake-up events must occur:</a:t>
            </a:r>
          </a:p>
          <a:p>
            <a:pPr marL="494100" lvl="1" indent="0">
              <a:buNone/>
            </a:pPr>
            <a:r>
              <a:rPr lang="en-US" dirty="0"/>
              <a:t>• The PB_IN pin is pulled low.</a:t>
            </a:r>
          </a:p>
          <a:p>
            <a:pPr marL="494100" lvl="1" indent="0">
              <a:buNone/>
            </a:pPr>
            <a:r>
              <a:rPr lang="en-US" dirty="0"/>
              <a:t>• The USB supply is connected (positive edge).</a:t>
            </a:r>
          </a:p>
          <a:p>
            <a:pPr marL="494100" lvl="1" indent="0">
              <a:buNone/>
            </a:pPr>
            <a:r>
              <a:rPr lang="en-US" dirty="0"/>
              <a:t>• The AC adapter is connected (positive edge).</a:t>
            </a:r>
            <a:endParaRPr lang="en-IN" dirty="0"/>
          </a:p>
          <a:p>
            <a:pPr marL="0" indent="0">
              <a:buNone/>
            </a:pPr>
            <a:endParaRPr lang="en-CA" sz="2200" dirty="0"/>
          </a:p>
        </p:txBody>
      </p:sp>
    </p:spTree>
    <p:extLst>
      <p:ext uri="{BB962C8B-B14F-4D97-AF65-F5344CB8AC3E}">
        <p14:creationId xmlns:p14="http://schemas.microsoft.com/office/powerpoint/2010/main" val="4198555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0"/>
            <a:ext cx="4624175"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939" y="1294357"/>
            <a:ext cx="4354591" cy="42998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A084BB-0B67-49CC-8100-370EDF9487C9}"/>
              </a:ext>
            </a:extLst>
          </p:cNvPr>
          <p:cNvSpPr>
            <a:spLocks noGrp="1"/>
          </p:cNvSpPr>
          <p:nvPr>
            <p:ph type="title"/>
          </p:nvPr>
        </p:nvSpPr>
        <p:spPr>
          <a:xfrm>
            <a:off x="1329991" y="1590420"/>
            <a:ext cx="3750009" cy="3706176"/>
          </a:xfrm>
        </p:spPr>
        <p:txBody>
          <a:bodyPr>
            <a:normAutofit/>
          </a:bodyPr>
          <a:lstStyle/>
          <a:p>
            <a:r>
              <a:rPr lang="en-CA" sz="4800">
                <a:solidFill>
                  <a:srgbClr val="FFFFFF"/>
                </a:solidFill>
              </a:rPr>
              <a:t>ACTIVE STATE</a:t>
            </a:r>
          </a:p>
        </p:txBody>
      </p:sp>
      <p:grpSp>
        <p:nvGrpSpPr>
          <p:cNvPr id="14" name="Group 13">
            <a:extLst>
              <a:ext uri="{FF2B5EF4-FFF2-40B4-BE49-F238E27FC236}">
                <a16:creationId xmlns:a16="http://schemas.microsoft.com/office/drawing/2014/main" id="{C4218787-E6A4-4B80-9264-401AC864C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15" name="Rectangle 64">
              <a:extLst>
                <a:ext uri="{FF2B5EF4-FFF2-40B4-BE49-F238E27FC236}">
                  <a16:creationId xmlns:a16="http://schemas.microsoft.com/office/drawing/2014/main" id="{E8D92D4B-FC8B-42FF-B330-0F8187AC3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869243D1-5ECC-4158-BE71-994C8E28B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583EC76E-F083-4CE1-90B9-47FC1D1E9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861FCA8D-7CF4-4590-B46C-8F2B37086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DEEF5F38-8CFF-417E-B899-740E109DA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1837D591-5DC3-4A27-9E9B-3A93872A0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B98A7C6D-12D7-49AB-8E8B-7BC954B57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AD20C8-6762-4AB5-BD26-06463554A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60485315-0687-4ACA-B1DF-9CE5AB60F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B2F9618A-491F-4482-B3D4-6CAF4AD231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10591CF4-DE73-4D41-BD78-673B25A1F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93131C7D-7D49-4E72-B658-E7EA18C7D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0CAE4406-0262-4B0E-8BEC-062D5079F2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925" y="3500294"/>
            <a:ext cx="2177162" cy="2376595"/>
            <a:chOff x="687925" y="3500294"/>
            <a:chExt cx="2177162" cy="2376595"/>
          </a:xfrm>
        </p:grpSpPr>
        <p:sp>
          <p:nvSpPr>
            <p:cNvPr id="29" name="Rectangle 66">
              <a:extLst>
                <a:ext uri="{FF2B5EF4-FFF2-40B4-BE49-F238E27FC236}">
                  <a16:creationId xmlns:a16="http://schemas.microsoft.com/office/drawing/2014/main" id="{0BE25EBE-2473-4625-9D81-5EDE8A32F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352155"/>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4C85784B-25A9-4F3C-B8CE-EA0C5779F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21004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55ED6F17-088A-41BA-9F01-84968C5EF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067927"/>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A40E996A-42E5-41A5-9731-A46B526A85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C23FD45B-66A6-4474-81CD-7A809E085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7731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F6EC6478-1D4B-4340-8815-5C18CAF806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63638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230A3B7D-0A66-4C78-89FA-72B6EE2AB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4942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E8512C95-82DE-4518-81DF-4444A8A0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35215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84EB4443-5599-4A23-A9B9-E671EF25B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21004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9847B105-F8EE-4AD6-8D3E-A13574ED4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06792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9E161F6D-8FCB-4AA1-BF41-7B5E2EFA1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63638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ECB8CF2A-176B-457D-B031-3DAF2199D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4942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C0C6D01D-0808-4CBC-940B-C461568D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1CA7902B-E443-4797-A93B-A93A949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59">
              <a:extLst>
                <a:ext uri="{FF2B5EF4-FFF2-40B4-BE49-F238E27FC236}">
                  <a16:creationId xmlns:a16="http://schemas.microsoft.com/office/drawing/2014/main" id="{08F0FEF6-7627-483C-BA94-92001F20A8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2">
              <a:extLst>
                <a:ext uri="{FF2B5EF4-FFF2-40B4-BE49-F238E27FC236}">
                  <a16:creationId xmlns:a16="http://schemas.microsoft.com/office/drawing/2014/main" id="{7CF4CD8E-FB24-42DF-B2D7-4F857B566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59">
              <a:extLst>
                <a:ext uri="{FF2B5EF4-FFF2-40B4-BE49-F238E27FC236}">
                  <a16:creationId xmlns:a16="http://schemas.microsoft.com/office/drawing/2014/main" id="{5CE034BB-E736-4D74-84F1-783DD31B17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7753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2">
              <a:extLst>
                <a:ext uri="{FF2B5EF4-FFF2-40B4-BE49-F238E27FC236}">
                  <a16:creationId xmlns:a16="http://schemas.microsoft.com/office/drawing/2014/main" id="{429B2E63-7610-4DFC-B121-C5642CC071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85BCDD98-AEF8-48C7-AD36-1A0172DBD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59">
              <a:extLst>
                <a:ext uri="{FF2B5EF4-FFF2-40B4-BE49-F238E27FC236}">
                  <a16:creationId xmlns:a16="http://schemas.microsoft.com/office/drawing/2014/main" id="{22BBA9F2-4CD7-4D04-80F2-7E6C97D24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2">
              <a:extLst>
                <a:ext uri="{FF2B5EF4-FFF2-40B4-BE49-F238E27FC236}">
                  <a16:creationId xmlns:a16="http://schemas.microsoft.com/office/drawing/2014/main" id="{B4DFFE8A-CECA-411B-A74F-CDC69B42D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683A399D-CB9B-4BF4-A5B1-11F1AEC61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9">
              <a:extLst>
                <a:ext uri="{FF2B5EF4-FFF2-40B4-BE49-F238E27FC236}">
                  <a16:creationId xmlns:a16="http://schemas.microsoft.com/office/drawing/2014/main" id="{4E95862A-9101-42E7-A4DC-54904272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2">
              <a:extLst>
                <a:ext uri="{FF2B5EF4-FFF2-40B4-BE49-F238E27FC236}">
                  <a16:creationId xmlns:a16="http://schemas.microsoft.com/office/drawing/2014/main" id="{758879BB-61F7-4656-A949-942918E8D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9">
              <a:extLst>
                <a:ext uri="{FF2B5EF4-FFF2-40B4-BE49-F238E27FC236}">
                  <a16:creationId xmlns:a16="http://schemas.microsoft.com/office/drawing/2014/main" id="{B239065E-174C-4E55-8F08-753D01637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2">
              <a:extLst>
                <a:ext uri="{FF2B5EF4-FFF2-40B4-BE49-F238E27FC236}">
                  <a16:creationId xmlns:a16="http://schemas.microsoft.com/office/drawing/2014/main" id="{EFC1C157-65C2-4364-A98C-4990B2F2E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5B789995-3066-4FA5-845A-2F5D04CCF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368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9">
              <a:extLst>
                <a:ext uri="{FF2B5EF4-FFF2-40B4-BE49-F238E27FC236}">
                  <a16:creationId xmlns:a16="http://schemas.microsoft.com/office/drawing/2014/main" id="{48D0AFE9-5F16-4241-AC7C-7815B2E07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2">
              <a:extLst>
                <a:ext uri="{FF2B5EF4-FFF2-40B4-BE49-F238E27FC236}">
                  <a16:creationId xmlns:a16="http://schemas.microsoft.com/office/drawing/2014/main" id="{E7D8F4CC-AEDD-40CE-AF57-C53FBB7A1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9">
              <a:extLst>
                <a:ext uri="{FF2B5EF4-FFF2-40B4-BE49-F238E27FC236}">
                  <a16:creationId xmlns:a16="http://schemas.microsoft.com/office/drawing/2014/main" id="{18F6C01C-7A92-4BE3-818D-3F02C454A2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36582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2">
              <a:extLst>
                <a:ext uri="{FF2B5EF4-FFF2-40B4-BE49-F238E27FC236}">
                  <a16:creationId xmlns:a16="http://schemas.microsoft.com/office/drawing/2014/main" id="{71381134-C199-45DE-9024-0D1AC8B89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6051"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9F386DF-8974-452C-BFA1-69DF9C703F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493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2">
              <a:extLst>
                <a:ext uri="{FF2B5EF4-FFF2-40B4-BE49-F238E27FC236}">
                  <a16:creationId xmlns:a16="http://schemas.microsoft.com/office/drawing/2014/main" id="{D7FD2F1B-CA10-4903-A67B-CD12CBD94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381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F02D9C27-503C-4DAD-B837-941FCF103A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22694"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3CCA7722-F576-4945-8C4A-BACD72449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41575"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1EF4D814-1A34-4454-86B3-72E5857D2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13298"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2A65427A-F6F4-4FCC-AD60-F2789FA15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32179"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9">
              <a:extLst>
                <a:ext uri="{FF2B5EF4-FFF2-40B4-BE49-F238E27FC236}">
                  <a16:creationId xmlns:a16="http://schemas.microsoft.com/office/drawing/2014/main" id="{893BAA80-E8EA-4FC0-BB91-7CD2E10F28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2">
              <a:extLst>
                <a:ext uri="{FF2B5EF4-FFF2-40B4-BE49-F238E27FC236}">
                  <a16:creationId xmlns:a16="http://schemas.microsoft.com/office/drawing/2014/main" id="{9E269127-5C6B-4DD7-9A77-F55B7D933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2">
              <a:extLst>
                <a:ext uri="{FF2B5EF4-FFF2-40B4-BE49-F238E27FC236}">
                  <a16:creationId xmlns:a16="http://schemas.microsoft.com/office/drawing/2014/main" id="{B9F0C615-B92F-4B29-8030-9F0C233BCD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653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2D38AC94-BAD6-4D06-AF56-796E4AE19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5417"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4">
              <a:extLst>
                <a:ext uri="{FF2B5EF4-FFF2-40B4-BE49-F238E27FC236}">
                  <a16:creationId xmlns:a16="http://schemas.microsoft.com/office/drawing/2014/main" id="{5D6F1198-459C-4B24-9582-07EF3DE36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378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6">
              <a:extLst>
                <a:ext uri="{FF2B5EF4-FFF2-40B4-BE49-F238E27FC236}">
                  <a16:creationId xmlns:a16="http://schemas.microsoft.com/office/drawing/2014/main" id="{F9E7312F-1213-4731-981F-910D89C42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66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2">
              <a:extLst>
                <a:ext uri="{FF2B5EF4-FFF2-40B4-BE49-F238E27FC236}">
                  <a16:creationId xmlns:a16="http://schemas.microsoft.com/office/drawing/2014/main" id="{85393A61-B875-4502-B39A-FF198FDBC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237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59">
              <a:extLst>
                <a:ext uri="{FF2B5EF4-FFF2-40B4-BE49-F238E27FC236}">
                  <a16:creationId xmlns:a16="http://schemas.microsoft.com/office/drawing/2014/main" id="{5ECD7F79-6A5F-4C71-AF0C-EFD525A0F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125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2">
              <a:extLst>
                <a:ext uri="{FF2B5EF4-FFF2-40B4-BE49-F238E27FC236}">
                  <a16:creationId xmlns:a16="http://schemas.microsoft.com/office/drawing/2014/main" id="{D42B9D4E-A32F-4275-8EB9-94BC9F953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013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4">
              <a:extLst>
                <a:ext uri="{FF2B5EF4-FFF2-40B4-BE49-F238E27FC236}">
                  <a16:creationId xmlns:a16="http://schemas.microsoft.com/office/drawing/2014/main" id="{29A2EA8A-64FC-403B-91E3-CFA956B15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1901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6">
              <a:extLst>
                <a:ext uri="{FF2B5EF4-FFF2-40B4-BE49-F238E27FC236}">
                  <a16:creationId xmlns:a16="http://schemas.microsoft.com/office/drawing/2014/main" id="{3563E01D-1F33-4568-9B64-199F5EEE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78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64">
              <a:extLst>
                <a:ext uri="{FF2B5EF4-FFF2-40B4-BE49-F238E27FC236}">
                  <a16:creationId xmlns:a16="http://schemas.microsoft.com/office/drawing/2014/main" id="{55C06EC6-E524-4AB4-8F99-7BD4E265D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0962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6">
              <a:extLst>
                <a:ext uri="{FF2B5EF4-FFF2-40B4-BE49-F238E27FC236}">
                  <a16:creationId xmlns:a16="http://schemas.microsoft.com/office/drawing/2014/main" id="{43981652-0492-4F9B-AB42-5EF3F9DB9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2850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59">
              <a:extLst>
                <a:ext uri="{FF2B5EF4-FFF2-40B4-BE49-F238E27FC236}">
                  <a16:creationId xmlns:a16="http://schemas.microsoft.com/office/drawing/2014/main" id="{1CB61193-4C8B-4BF7-9E45-1D2376B44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2">
              <a:extLst>
                <a:ext uri="{FF2B5EF4-FFF2-40B4-BE49-F238E27FC236}">
                  <a16:creationId xmlns:a16="http://schemas.microsoft.com/office/drawing/2014/main" id="{24935050-11C3-47FD-A1D2-949061524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2">
              <a:extLst>
                <a:ext uri="{FF2B5EF4-FFF2-40B4-BE49-F238E27FC236}">
                  <a16:creationId xmlns:a16="http://schemas.microsoft.com/office/drawing/2014/main" id="{1C67AECA-86A6-41C9-842D-4DF8F11C7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2857"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59">
              <a:extLst>
                <a:ext uri="{FF2B5EF4-FFF2-40B4-BE49-F238E27FC236}">
                  <a16:creationId xmlns:a16="http://schemas.microsoft.com/office/drawing/2014/main" id="{8917EBA8-92D8-4CED-8AD7-C27D66E2D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1738"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4">
              <a:extLst>
                <a:ext uri="{FF2B5EF4-FFF2-40B4-BE49-F238E27FC236}">
                  <a16:creationId xmlns:a16="http://schemas.microsoft.com/office/drawing/2014/main" id="{045BF9E8-281A-480D-AE50-5C850990D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010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6">
              <a:extLst>
                <a:ext uri="{FF2B5EF4-FFF2-40B4-BE49-F238E27FC236}">
                  <a16:creationId xmlns:a16="http://schemas.microsoft.com/office/drawing/2014/main" id="{3311767B-5796-44F1-86DB-C08467F41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18985"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B224CA38-7EE9-43D6-A3B3-73056BC1F183}"/>
              </a:ext>
            </a:extLst>
          </p:cNvPr>
          <p:cNvSpPr>
            <a:spLocks noGrp="1"/>
          </p:cNvSpPr>
          <p:nvPr>
            <p:ph idx="1"/>
          </p:nvPr>
        </p:nvSpPr>
        <p:spPr>
          <a:xfrm>
            <a:off x="6312596" y="1157201"/>
            <a:ext cx="5002191" cy="4543599"/>
          </a:xfrm>
        </p:spPr>
        <p:txBody>
          <a:bodyPr anchor="ctr">
            <a:noAutofit/>
          </a:bodyPr>
          <a:lstStyle/>
          <a:p>
            <a:pPr marL="494100" indent="-457200"/>
            <a:r>
              <a:rPr lang="en-US" dirty="0">
                <a:solidFill>
                  <a:schemeClr val="bg1"/>
                </a:solidFill>
              </a:rPr>
              <a:t>This state is the typical mode of operation when the system is up and running. All DC/DC converters, LDO regulators, load switches, the WLED driver, and the battery charger are operational and can be controlled through the I2C interface.</a:t>
            </a:r>
          </a:p>
          <a:p>
            <a:pPr marL="494100" indent="-457200"/>
            <a:r>
              <a:rPr lang="en-US" dirty="0">
                <a:solidFill>
                  <a:schemeClr val="bg1"/>
                </a:solidFill>
              </a:rPr>
              <a:t>The PWR_EN pin must be pulled low for the device to go from ACTIVE state.</a:t>
            </a:r>
            <a:endParaRPr lang="en-IN" dirty="0">
              <a:solidFill>
                <a:schemeClr val="bg1"/>
              </a:solidFill>
            </a:endParaRPr>
          </a:p>
        </p:txBody>
      </p:sp>
    </p:spTree>
    <p:extLst>
      <p:ext uri="{BB962C8B-B14F-4D97-AF65-F5344CB8AC3E}">
        <p14:creationId xmlns:p14="http://schemas.microsoft.com/office/powerpoint/2010/main" val="3830220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6" name="Freeform: Shape 15">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8" name="Freeform: Shape 17">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 name="Freeform: Shape 19">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Rectangle 21">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B3C78C-E43B-48CA-8F0D-BCCB3C1091C2}"/>
              </a:ext>
            </a:extLst>
          </p:cNvPr>
          <p:cNvSpPr>
            <a:spLocks noGrp="1"/>
          </p:cNvSpPr>
          <p:nvPr>
            <p:ph type="ctrTitle"/>
          </p:nvPr>
        </p:nvSpPr>
        <p:spPr>
          <a:xfrm>
            <a:off x="2381534" y="1344304"/>
            <a:ext cx="7451678" cy="2843702"/>
          </a:xfrm>
        </p:spPr>
        <p:txBody>
          <a:bodyPr>
            <a:normAutofit/>
          </a:bodyPr>
          <a:lstStyle/>
          <a:p>
            <a:r>
              <a:rPr lang="en-CA" sz="5400">
                <a:solidFill>
                  <a:schemeClr val="bg1"/>
                </a:solidFill>
              </a:rPr>
              <a:t>POWER MANAGEMENT</a:t>
            </a:r>
          </a:p>
        </p:txBody>
      </p:sp>
      <p:sp>
        <p:nvSpPr>
          <p:cNvPr id="3" name="Subtitle 2">
            <a:extLst>
              <a:ext uri="{FF2B5EF4-FFF2-40B4-BE49-F238E27FC236}">
                <a16:creationId xmlns:a16="http://schemas.microsoft.com/office/drawing/2014/main" id="{FB83E5C4-A80D-42E4-BDC3-5D8702C69A6E}"/>
              </a:ext>
            </a:extLst>
          </p:cNvPr>
          <p:cNvSpPr>
            <a:spLocks noGrp="1"/>
          </p:cNvSpPr>
          <p:nvPr>
            <p:ph type="subTitle" idx="1"/>
          </p:nvPr>
        </p:nvSpPr>
        <p:spPr>
          <a:xfrm>
            <a:off x="2886765" y="4414123"/>
            <a:ext cx="6418471" cy="1432109"/>
          </a:xfrm>
        </p:spPr>
        <p:txBody>
          <a:bodyPr>
            <a:normAutofit/>
          </a:bodyPr>
          <a:lstStyle/>
          <a:p>
            <a:r>
              <a:rPr lang="en-CA" sz="2000">
                <a:solidFill>
                  <a:schemeClr val="bg1"/>
                </a:solidFill>
              </a:rPr>
              <a:t>SUBMITTED BY: KIRANPREET KAUR GILL(C0761396)</a:t>
            </a:r>
          </a:p>
          <a:p>
            <a:r>
              <a:rPr lang="en-CA" sz="2000">
                <a:solidFill>
                  <a:schemeClr val="bg1"/>
                </a:solidFill>
              </a:rPr>
              <a:t>GROUP: #2</a:t>
            </a:r>
          </a:p>
        </p:txBody>
      </p:sp>
      <p:sp>
        <p:nvSpPr>
          <p:cNvPr id="28" name="Oval 27">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9541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0"/>
            <a:ext cx="4624175"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939" y="1294357"/>
            <a:ext cx="4354591" cy="42998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15D263-571B-4607-AADF-6CB2EEBFBA81}"/>
              </a:ext>
            </a:extLst>
          </p:cNvPr>
          <p:cNvSpPr>
            <a:spLocks noGrp="1"/>
          </p:cNvSpPr>
          <p:nvPr>
            <p:ph type="title"/>
          </p:nvPr>
        </p:nvSpPr>
        <p:spPr>
          <a:xfrm>
            <a:off x="1329991" y="1590420"/>
            <a:ext cx="3750009" cy="3706176"/>
          </a:xfrm>
        </p:spPr>
        <p:txBody>
          <a:bodyPr>
            <a:normAutofit/>
          </a:bodyPr>
          <a:lstStyle/>
          <a:p>
            <a:r>
              <a:rPr lang="en-CA" sz="4800">
                <a:solidFill>
                  <a:srgbClr val="FFFFFF"/>
                </a:solidFill>
              </a:rPr>
              <a:t>SLEEP STATE</a:t>
            </a:r>
          </a:p>
        </p:txBody>
      </p:sp>
      <p:grpSp>
        <p:nvGrpSpPr>
          <p:cNvPr id="14" name="Group 13">
            <a:extLst>
              <a:ext uri="{FF2B5EF4-FFF2-40B4-BE49-F238E27FC236}">
                <a16:creationId xmlns:a16="http://schemas.microsoft.com/office/drawing/2014/main" id="{C4218787-E6A4-4B80-9264-401AC864C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15" name="Rectangle 64">
              <a:extLst>
                <a:ext uri="{FF2B5EF4-FFF2-40B4-BE49-F238E27FC236}">
                  <a16:creationId xmlns:a16="http://schemas.microsoft.com/office/drawing/2014/main" id="{E8D92D4B-FC8B-42FF-B330-0F8187AC3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869243D1-5ECC-4158-BE71-994C8E28B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583EC76E-F083-4CE1-90B9-47FC1D1E9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861FCA8D-7CF4-4590-B46C-8F2B37086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DEEF5F38-8CFF-417E-B899-740E109DA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1837D591-5DC3-4A27-9E9B-3A93872A0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B98A7C6D-12D7-49AB-8E8B-7BC954B57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AD20C8-6762-4AB5-BD26-06463554A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60485315-0687-4ACA-B1DF-9CE5AB60F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B2F9618A-491F-4482-B3D4-6CAF4AD231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10591CF4-DE73-4D41-BD78-673B25A1F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93131C7D-7D49-4E72-B658-E7EA18C7D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0CAE4406-0262-4B0E-8BEC-062D5079F2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925" y="3500294"/>
            <a:ext cx="2177162" cy="2376595"/>
            <a:chOff x="687925" y="3500294"/>
            <a:chExt cx="2177162" cy="2376595"/>
          </a:xfrm>
        </p:grpSpPr>
        <p:sp>
          <p:nvSpPr>
            <p:cNvPr id="29" name="Rectangle 66">
              <a:extLst>
                <a:ext uri="{FF2B5EF4-FFF2-40B4-BE49-F238E27FC236}">
                  <a16:creationId xmlns:a16="http://schemas.microsoft.com/office/drawing/2014/main" id="{0BE25EBE-2473-4625-9D81-5EDE8A32F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352155"/>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4C85784B-25A9-4F3C-B8CE-EA0C5779F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21004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55ED6F17-088A-41BA-9F01-84968C5EF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067927"/>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A40E996A-42E5-41A5-9731-A46B526A85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C23FD45B-66A6-4474-81CD-7A809E085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7731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F6EC6478-1D4B-4340-8815-5C18CAF806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63638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230A3B7D-0A66-4C78-89FA-72B6EE2AB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4942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E8512C95-82DE-4518-81DF-4444A8A0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35215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84EB4443-5599-4A23-A9B9-E671EF25B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21004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9847B105-F8EE-4AD6-8D3E-A13574ED4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06792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9E161F6D-8FCB-4AA1-BF41-7B5E2EFA1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63638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ECB8CF2A-176B-457D-B031-3DAF2199D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4942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C0C6D01D-0808-4CBC-940B-C461568D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1CA7902B-E443-4797-A93B-A93A949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59">
              <a:extLst>
                <a:ext uri="{FF2B5EF4-FFF2-40B4-BE49-F238E27FC236}">
                  <a16:creationId xmlns:a16="http://schemas.microsoft.com/office/drawing/2014/main" id="{08F0FEF6-7627-483C-BA94-92001F20A8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2">
              <a:extLst>
                <a:ext uri="{FF2B5EF4-FFF2-40B4-BE49-F238E27FC236}">
                  <a16:creationId xmlns:a16="http://schemas.microsoft.com/office/drawing/2014/main" id="{7CF4CD8E-FB24-42DF-B2D7-4F857B566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59">
              <a:extLst>
                <a:ext uri="{FF2B5EF4-FFF2-40B4-BE49-F238E27FC236}">
                  <a16:creationId xmlns:a16="http://schemas.microsoft.com/office/drawing/2014/main" id="{5CE034BB-E736-4D74-84F1-783DD31B17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7753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2">
              <a:extLst>
                <a:ext uri="{FF2B5EF4-FFF2-40B4-BE49-F238E27FC236}">
                  <a16:creationId xmlns:a16="http://schemas.microsoft.com/office/drawing/2014/main" id="{429B2E63-7610-4DFC-B121-C5642CC071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85BCDD98-AEF8-48C7-AD36-1A0172DBD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59">
              <a:extLst>
                <a:ext uri="{FF2B5EF4-FFF2-40B4-BE49-F238E27FC236}">
                  <a16:creationId xmlns:a16="http://schemas.microsoft.com/office/drawing/2014/main" id="{22BBA9F2-4CD7-4D04-80F2-7E6C97D24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2">
              <a:extLst>
                <a:ext uri="{FF2B5EF4-FFF2-40B4-BE49-F238E27FC236}">
                  <a16:creationId xmlns:a16="http://schemas.microsoft.com/office/drawing/2014/main" id="{B4DFFE8A-CECA-411B-A74F-CDC69B42D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683A399D-CB9B-4BF4-A5B1-11F1AEC61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9">
              <a:extLst>
                <a:ext uri="{FF2B5EF4-FFF2-40B4-BE49-F238E27FC236}">
                  <a16:creationId xmlns:a16="http://schemas.microsoft.com/office/drawing/2014/main" id="{4E95862A-9101-42E7-A4DC-54904272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2">
              <a:extLst>
                <a:ext uri="{FF2B5EF4-FFF2-40B4-BE49-F238E27FC236}">
                  <a16:creationId xmlns:a16="http://schemas.microsoft.com/office/drawing/2014/main" id="{758879BB-61F7-4656-A949-942918E8D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9">
              <a:extLst>
                <a:ext uri="{FF2B5EF4-FFF2-40B4-BE49-F238E27FC236}">
                  <a16:creationId xmlns:a16="http://schemas.microsoft.com/office/drawing/2014/main" id="{B239065E-174C-4E55-8F08-753D01637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2">
              <a:extLst>
                <a:ext uri="{FF2B5EF4-FFF2-40B4-BE49-F238E27FC236}">
                  <a16:creationId xmlns:a16="http://schemas.microsoft.com/office/drawing/2014/main" id="{EFC1C157-65C2-4364-A98C-4990B2F2E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5B789995-3066-4FA5-845A-2F5D04CCF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368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9">
              <a:extLst>
                <a:ext uri="{FF2B5EF4-FFF2-40B4-BE49-F238E27FC236}">
                  <a16:creationId xmlns:a16="http://schemas.microsoft.com/office/drawing/2014/main" id="{48D0AFE9-5F16-4241-AC7C-7815B2E07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2">
              <a:extLst>
                <a:ext uri="{FF2B5EF4-FFF2-40B4-BE49-F238E27FC236}">
                  <a16:creationId xmlns:a16="http://schemas.microsoft.com/office/drawing/2014/main" id="{E7D8F4CC-AEDD-40CE-AF57-C53FBB7A1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9">
              <a:extLst>
                <a:ext uri="{FF2B5EF4-FFF2-40B4-BE49-F238E27FC236}">
                  <a16:creationId xmlns:a16="http://schemas.microsoft.com/office/drawing/2014/main" id="{18F6C01C-7A92-4BE3-818D-3F02C454A2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36582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2">
              <a:extLst>
                <a:ext uri="{FF2B5EF4-FFF2-40B4-BE49-F238E27FC236}">
                  <a16:creationId xmlns:a16="http://schemas.microsoft.com/office/drawing/2014/main" id="{71381134-C199-45DE-9024-0D1AC8B89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6051"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9F386DF-8974-452C-BFA1-69DF9C703F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493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2">
              <a:extLst>
                <a:ext uri="{FF2B5EF4-FFF2-40B4-BE49-F238E27FC236}">
                  <a16:creationId xmlns:a16="http://schemas.microsoft.com/office/drawing/2014/main" id="{D7FD2F1B-CA10-4903-A67B-CD12CBD94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381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F02D9C27-503C-4DAD-B837-941FCF103A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22694"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3CCA7722-F576-4945-8C4A-BACD72449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41575"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1EF4D814-1A34-4454-86B3-72E5857D2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13298"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2A65427A-F6F4-4FCC-AD60-F2789FA15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32179"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9">
              <a:extLst>
                <a:ext uri="{FF2B5EF4-FFF2-40B4-BE49-F238E27FC236}">
                  <a16:creationId xmlns:a16="http://schemas.microsoft.com/office/drawing/2014/main" id="{893BAA80-E8EA-4FC0-BB91-7CD2E10F28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2">
              <a:extLst>
                <a:ext uri="{FF2B5EF4-FFF2-40B4-BE49-F238E27FC236}">
                  <a16:creationId xmlns:a16="http://schemas.microsoft.com/office/drawing/2014/main" id="{9E269127-5C6B-4DD7-9A77-F55B7D933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2">
              <a:extLst>
                <a:ext uri="{FF2B5EF4-FFF2-40B4-BE49-F238E27FC236}">
                  <a16:creationId xmlns:a16="http://schemas.microsoft.com/office/drawing/2014/main" id="{B9F0C615-B92F-4B29-8030-9F0C233BCD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653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2D38AC94-BAD6-4D06-AF56-796E4AE19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5417"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4">
              <a:extLst>
                <a:ext uri="{FF2B5EF4-FFF2-40B4-BE49-F238E27FC236}">
                  <a16:creationId xmlns:a16="http://schemas.microsoft.com/office/drawing/2014/main" id="{5D6F1198-459C-4B24-9582-07EF3DE36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378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6">
              <a:extLst>
                <a:ext uri="{FF2B5EF4-FFF2-40B4-BE49-F238E27FC236}">
                  <a16:creationId xmlns:a16="http://schemas.microsoft.com/office/drawing/2014/main" id="{F9E7312F-1213-4731-981F-910D89C42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66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2">
              <a:extLst>
                <a:ext uri="{FF2B5EF4-FFF2-40B4-BE49-F238E27FC236}">
                  <a16:creationId xmlns:a16="http://schemas.microsoft.com/office/drawing/2014/main" id="{85393A61-B875-4502-B39A-FF198FDBC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237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59">
              <a:extLst>
                <a:ext uri="{FF2B5EF4-FFF2-40B4-BE49-F238E27FC236}">
                  <a16:creationId xmlns:a16="http://schemas.microsoft.com/office/drawing/2014/main" id="{5ECD7F79-6A5F-4C71-AF0C-EFD525A0F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125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2">
              <a:extLst>
                <a:ext uri="{FF2B5EF4-FFF2-40B4-BE49-F238E27FC236}">
                  <a16:creationId xmlns:a16="http://schemas.microsoft.com/office/drawing/2014/main" id="{D42B9D4E-A32F-4275-8EB9-94BC9F953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013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4">
              <a:extLst>
                <a:ext uri="{FF2B5EF4-FFF2-40B4-BE49-F238E27FC236}">
                  <a16:creationId xmlns:a16="http://schemas.microsoft.com/office/drawing/2014/main" id="{29A2EA8A-64FC-403B-91E3-CFA956B15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1901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6">
              <a:extLst>
                <a:ext uri="{FF2B5EF4-FFF2-40B4-BE49-F238E27FC236}">
                  <a16:creationId xmlns:a16="http://schemas.microsoft.com/office/drawing/2014/main" id="{3563E01D-1F33-4568-9B64-199F5EEE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78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64">
              <a:extLst>
                <a:ext uri="{FF2B5EF4-FFF2-40B4-BE49-F238E27FC236}">
                  <a16:creationId xmlns:a16="http://schemas.microsoft.com/office/drawing/2014/main" id="{55C06EC6-E524-4AB4-8F99-7BD4E265D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0962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6">
              <a:extLst>
                <a:ext uri="{FF2B5EF4-FFF2-40B4-BE49-F238E27FC236}">
                  <a16:creationId xmlns:a16="http://schemas.microsoft.com/office/drawing/2014/main" id="{43981652-0492-4F9B-AB42-5EF3F9DB9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2850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59">
              <a:extLst>
                <a:ext uri="{FF2B5EF4-FFF2-40B4-BE49-F238E27FC236}">
                  <a16:creationId xmlns:a16="http://schemas.microsoft.com/office/drawing/2014/main" id="{1CB61193-4C8B-4BF7-9E45-1D2376B44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2">
              <a:extLst>
                <a:ext uri="{FF2B5EF4-FFF2-40B4-BE49-F238E27FC236}">
                  <a16:creationId xmlns:a16="http://schemas.microsoft.com/office/drawing/2014/main" id="{24935050-11C3-47FD-A1D2-949061524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2">
              <a:extLst>
                <a:ext uri="{FF2B5EF4-FFF2-40B4-BE49-F238E27FC236}">
                  <a16:creationId xmlns:a16="http://schemas.microsoft.com/office/drawing/2014/main" id="{1C67AECA-86A6-41C9-842D-4DF8F11C7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2857"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59">
              <a:extLst>
                <a:ext uri="{FF2B5EF4-FFF2-40B4-BE49-F238E27FC236}">
                  <a16:creationId xmlns:a16="http://schemas.microsoft.com/office/drawing/2014/main" id="{8917EBA8-92D8-4CED-8AD7-C27D66E2D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1738"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4">
              <a:extLst>
                <a:ext uri="{FF2B5EF4-FFF2-40B4-BE49-F238E27FC236}">
                  <a16:creationId xmlns:a16="http://schemas.microsoft.com/office/drawing/2014/main" id="{045BF9E8-281A-480D-AE50-5C850990D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010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6">
              <a:extLst>
                <a:ext uri="{FF2B5EF4-FFF2-40B4-BE49-F238E27FC236}">
                  <a16:creationId xmlns:a16="http://schemas.microsoft.com/office/drawing/2014/main" id="{3311767B-5796-44F1-86DB-C08467F41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18985"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1DA640CD-D972-4412-9865-7ACDDF0D3C3D}"/>
              </a:ext>
            </a:extLst>
          </p:cNvPr>
          <p:cNvSpPr>
            <a:spLocks noGrp="1"/>
          </p:cNvSpPr>
          <p:nvPr>
            <p:ph idx="1"/>
          </p:nvPr>
        </p:nvSpPr>
        <p:spPr>
          <a:xfrm>
            <a:off x="6312596" y="1157201"/>
            <a:ext cx="5002191" cy="4543599"/>
          </a:xfrm>
        </p:spPr>
        <p:txBody>
          <a:bodyPr anchor="ctr">
            <a:normAutofit lnSpcReduction="10000"/>
          </a:bodyPr>
          <a:lstStyle/>
          <a:p>
            <a:pPr marL="494100" indent="-457200"/>
            <a:r>
              <a:rPr lang="en-US" sz="2400" dirty="0">
                <a:solidFill>
                  <a:schemeClr val="bg1"/>
                </a:solidFill>
              </a:rPr>
              <a:t>The SLEEP state is a low-power mode of operation intended to support system standby. Typically, all power rails are turned off except for the LDO1 rail, and the registers are reset to their default values. The LDO1 rail stays operational but can support only a limited amount of current (1 mA typical).</a:t>
            </a:r>
          </a:p>
          <a:p>
            <a:pPr marL="494100" indent="-457200"/>
            <a:r>
              <a:rPr lang="en-US" sz="2400" dirty="0">
                <a:solidFill>
                  <a:schemeClr val="bg1"/>
                </a:solidFill>
              </a:rPr>
              <a:t>The device goes to the ACTIVE state after detecting a wake-up event as described in the previous sections.</a:t>
            </a:r>
            <a:endParaRPr lang="en-IN" sz="2400" b="1" u="sng" dirty="0">
              <a:solidFill>
                <a:schemeClr val="bg1"/>
              </a:solidFill>
            </a:endParaRPr>
          </a:p>
          <a:p>
            <a:pPr marL="0" indent="0">
              <a:buNone/>
            </a:pPr>
            <a:endParaRPr lang="en-CA" sz="1800" dirty="0">
              <a:solidFill>
                <a:schemeClr val="bg1"/>
              </a:solidFill>
            </a:endParaRPr>
          </a:p>
        </p:txBody>
      </p:sp>
    </p:spTree>
    <p:extLst>
      <p:ext uri="{BB962C8B-B14F-4D97-AF65-F5344CB8AC3E}">
        <p14:creationId xmlns:p14="http://schemas.microsoft.com/office/powerpoint/2010/main" val="2494212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0"/>
            <a:ext cx="4624175"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939" y="1294357"/>
            <a:ext cx="4354591" cy="42998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DBD75B-3F44-4223-9323-870759002C95}"/>
              </a:ext>
            </a:extLst>
          </p:cNvPr>
          <p:cNvSpPr>
            <a:spLocks noGrp="1"/>
          </p:cNvSpPr>
          <p:nvPr>
            <p:ph type="title"/>
          </p:nvPr>
        </p:nvSpPr>
        <p:spPr>
          <a:xfrm>
            <a:off x="1329991" y="1590420"/>
            <a:ext cx="3750009" cy="3706176"/>
          </a:xfrm>
        </p:spPr>
        <p:txBody>
          <a:bodyPr>
            <a:normAutofit/>
          </a:bodyPr>
          <a:lstStyle/>
          <a:p>
            <a:r>
              <a:rPr lang="en-CA" sz="4800">
                <a:solidFill>
                  <a:srgbClr val="FFFFFF"/>
                </a:solidFill>
              </a:rPr>
              <a:t>RESET STATE</a:t>
            </a:r>
          </a:p>
        </p:txBody>
      </p:sp>
      <p:grpSp>
        <p:nvGrpSpPr>
          <p:cNvPr id="14" name="Group 13">
            <a:extLst>
              <a:ext uri="{FF2B5EF4-FFF2-40B4-BE49-F238E27FC236}">
                <a16:creationId xmlns:a16="http://schemas.microsoft.com/office/drawing/2014/main" id="{C4218787-E6A4-4B80-9264-401AC864C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15" name="Rectangle 64">
              <a:extLst>
                <a:ext uri="{FF2B5EF4-FFF2-40B4-BE49-F238E27FC236}">
                  <a16:creationId xmlns:a16="http://schemas.microsoft.com/office/drawing/2014/main" id="{E8D92D4B-FC8B-42FF-B330-0F8187AC3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869243D1-5ECC-4158-BE71-994C8E28B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583EC76E-F083-4CE1-90B9-47FC1D1E9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861FCA8D-7CF4-4590-B46C-8F2B37086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DEEF5F38-8CFF-417E-B899-740E109DA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1837D591-5DC3-4A27-9E9B-3A93872A0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B98A7C6D-12D7-49AB-8E8B-7BC954B57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AD20C8-6762-4AB5-BD26-06463554A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60485315-0687-4ACA-B1DF-9CE5AB60F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B2F9618A-491F-4482-B3D4-6CAF4AD231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10591CF4-DE73-4D41-BD78-673B25A1F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93131C7D-7D49-4E72-B658-E7EA18C7D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0CAE4406-0262-4B0E-8BEC-062D5079F2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925" y="3500294"/>
            <a:ext cx="2177162" cy="2376595"/>
            <a:chOff x="687925" y="3500294"/>
            <a:chExt cx="2177162" cy="2376595"/>
          </a:xfrm>
        </p:grpSpPr>
        <p:sp>
          <p:nvSpPr>
            <p:cNvPr id="29" name="Rectangle 66">
              <a:extLst>
                <a:ext uri="{FF2B5EF4-FFF2-40B4-BE49-F238E27FC236}">
                  <a16:creationId xmlns:a16="http://schemas.microsoft.com/office/drawing/2014/main" id="{0BE25EBE-2473-4625-9D81-5EDE8A32F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352155"/>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4C85784B-25A9-4F3C-B8CE-EA0C5779F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21004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55ED6F17-088A-41BA-9F01-84968C5EF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067927"/>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A40E996A-42E5-41A5-9731-A46B526A85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C23FD45B-66A6-4474-81CD-7A809E085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7731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F6EC6478-1D4B-4340-8815-5C18CAF806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63638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230A3B7D-0A66-4C78-89FA-72B6EE2AB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4942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E8512C95-82DE-4518-81DF-4444A8A0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35215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84EB4443-5599-4A23-A9B9-E671EF25B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21004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9847B105-F8EE-4AD6-8D3E-A13574ED4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06792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9E161F6D-8FCB-4AA1-BF41-7B5E2EFA1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63638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ECB8CF2A-176B-457D-B031-3DAF2199D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4942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C0C6D01D-0808-4CBC-940B-C461568D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1CA7902B-E443-4797-A93B-A93A949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59">
              <a:extLst>
                <a:ext uri="{FF2B5EF4-FFF2-40B4-BE49-F238E27FC236}">
                  <a16:creationId xmlns:a16="http://schemas.microsoft.com/office/drawing/2014/main" id="{08F0FEF6-7627-483C-BA94-92001F20A8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2">
              <a:extLst>
                <a:ext uri="{FF2B5EF4-FFF2-40B4-BE49-F238E27FC236}">
                  <a16:creationId xmlns:a16="http://schemas.microsoft.com/office/drawing/2014/main" id="{7CF4CD8E-FB24-42DF-B2D7-4F857B566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59">
              <a:extLst>
                <a:ext uri="{FF2B5EF4-FFF2-40B4-BE49-F238E27FC236}">
                  <a16:creationId xmlns:a16="http://schemas.microsoft.com/office/drawing/2014/main" id="{5CE034BB-E736-4D74-84F1-783DD31B17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7753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2">
              <a:extLst>
                <a:ext uri="{FF2B5EF4-FFF2-40B4-BE49-F238E27FC236}">
                  <a16:creationId xmlns:a16="http://schemas.microsoft.com/office/drawing/2014/main" id="{429B2E63-7610-4DFC-B121-C5642CC071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85BCDD98-AEF8-48C7-AD36-1A0172DBD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59">
              <a:extLst>
                <a:ext uri="{FF2B5EF4-FFF2-40B4-BE49-F238E27FC236}">
                  <a16:creationId xmlns:a16="http://schemas.microsoft.com/office/drawing/2014/main" id="{22BBA9F2-4CD7-4D04-80F2-7E6C97D24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2">
              <a:extLst>
                <a:ext uri="{FF2B5EF4-FFF2-40B4-BE49-F238E27FC236}">
                  <a16:creationId xmlns:a16="http://schemas.microsoft.com/office/drawing/2014/main" id="{B4DFFE8A-CECA-411B-A74F-CDC69B42D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683A399D-CB9B-4BF4-A5B1-11F1AEC61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9">
              <a:extLst>
                <a:ext uri="{FF2B5EF4-FFF2-40B4-BE49-F238E27FC236}">
                  <a16:creationId xmlns:a16="http://schemas.microsoft.com/office/drawing/2014/main" id="{4E95862A-9101-42E7-A4DC-54904272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2">
              <a:extLst>
                <a:ext uri="{FF2B5EF4-FFF2-40B4-BE49-F238E27FC236}">
                  <a16:creationId xmlns:a16="http://schemas.microsoft.com/office/drawing/2014/main" id="{758879BB-61F7-4656-A949-942918E8D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9">
              <a:extLst>
                <a:ext uri="{FF2B5EF4-FFF2-40B4-BE49-F238E27FC236}">
                  <a16:creationId xmlns:a16="http://schemas.microsoft.com/office/drawing/2014/main" id="{B239065E-174C-4E55-8F08-753D01637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2">
              <a:extLst>
                <a:ext uri="{FF2B5EF4-FFF2-40B4-BE49-F238E27FC236}">
                  <a16:creationId xmlns:a16="http://schemas.microsoft.com/office/drawing/2014/main" id="{EFC1C157-65C2-4364-A98C-4990B2F2E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5B789995-3066-4FA5-845A-2F5D04CCF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368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9">
              <a:extLst>
                <a:ext uri="{FF2B5EF4-FFF2-40B4-BE49-F238E27FC236}">
                  <a16:creationId xmlns:a16="http://schemas.microsoft.com/office/drawing/2014/main" id="{48D0AFE9-5F16-4241-AC7C-7815B2E07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2">
              <a:extLst>
                <a:ext uri="{FF2B5EF4-FFF2-40B4-BE49-F238E27FC236}">
                  <a16:creationId xmlns:a16="http://schemas.microsoft.com/office/drawing/2014/main" id="{E7D8F4CC-AEDD-40CE-AF57-C53FBB7A1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9">
              <a:extLst>
                <a:ext uri="{FF2B5EF4-FFF2-40B4-BE49-F238E27FC236}">
                  <a16:creationId xmlns:a16="http://schemas.microsoft.com/office/drawing/2014/main" id="{18F6C01C-7A92-4BE3-818D-3F02C454A2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36582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2">
              <a:extLst>
                <a:ext uri="{FF2B5EF4-FFF2-40B4-BE49-F238E27FC236}">
                  <a16:creationId xmlns:a16="http://schemas.microsoft.com/office/drawing/2014/main" id="{71381134-C199-45DE-9024-0D1AC8B89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6051"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9F386DF-8974-452C-BFA1-69DF9C703F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493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2">
              <a:extLst>
                <a:ext uri="{FF2B5EF4-FFF2-40B4-BE49-F238E27FC236}">
                  <a16:creationId xmlns:a16="http://schemas.microsoft.com/office/drawing/2014/main" id="{D7FD2F1B-CA10-4903-A67B-CD12CBD94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381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F02D9C27-503C-4DAD-B837-941FCF103A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22694"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3CCA7722-F576-4945-8C4A-BACD72449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41575"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1EF4D814-1A34-4454-86B3-72E5857D2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13298"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2A65427A-F6F4-4FCC-AD60-F2789FA15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32179"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9">
              <a:extLst>
                <a:ext uri="{FF2B5EF4-FFF2-40B4-BE49-F238E27FC236}">
                  <a16:creationId xmlns:a16="http://schemas.microsoft.com/office/drawing/2014/main" id="{893BAA80-E8EA-4FC0-BB91-7CD2E10F28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2">
              <a:extLst>
                <a:ext uri="{FF2B5EF4-FFF2-40B4-BE49-F238E27FC236}">
                  <a16:creationId xmlns:a16="http://schemas.microsoft.com/office/drawing/2014/main" id="{9E269127-5C6B-4DD7-9A77-F55B7D933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2">
              <a:extLst>
                <a:ext uri="{FF2B5EF4-FFF2-40B4-BE49-F238E27FC236}">
                  <a16:creationId xmlns:a16="http://schemas.microsoft.com/office/drawing/2014/main" id="{B9F0C615-B92F-4B29-8030-9F0C233BCD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653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2D38AC94-BAD6-4D06-AF56-796E4AE19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5417"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4">
              <a:extLst>
                <a:ext uri="{FF2B5EF4-FFF2-40B4-BE49-F238E27FC236}">
                  <a16:creationId xmlns:a16="http://schemas.microsoft.com/office/drawing/2014/main" id="{5D6F1198-459C-4B24-9582-07EF3DE36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378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6">
              <a:extLst>
                <a:ext uri="{FF2B5EF4-FFF2-40B4-BE49-F238E27FC236}">
                  <a16:creationId xmlns:a16="http://schemas.microsoft.com/office/drawing/2014/main" id="{F9E7312F-1213-4731-981F-910D89C42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66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2">
              <a:extLst>
                <a:ext uri="{FF2B5EF4-FFF2-40B4-BE49-F238E27FC236}">
                  <a16:creationId xmlns:a16="http://schemas.microsoft.com/office/drawing/2014/main" id="{85393A61-B875-4502-B39A-FF198FDBC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237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59">
              <a:extLst>
                <a:ext uri="{FF2B5EF4-FFF2-40B4-BE49-F238E27FC236}">
                  <a16:creationId xmlns:a16="http://schemas.microsoft.com/office/drawing/2014/main" id="{5ECD7F79-6A5F-4C71-AF0C-EFD525A0F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125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2">
              <a:extLst>
                <a:ext uri="{FF2B5EF4-FFF2-40B4-BE49-F238E27FC236}">
                  <a16:creationId xmlns:a16="http://schemas.microsoft.com/office/drawing/2014/main" id="{D42B9D4E-A32F-4275-8EB9-94BC9F953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013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4">
              <a:extLst>
                <a:ext uri="{FF2B5EF4-FFF2-40B4-BE49-F238E27FC236}">
                  <a16:creationId xmlns:a16="http://schemas.microsoft.com/office/drawing/2014/main" id="{29A2EA8A-64FC-403B-91E3-CFA956B15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1901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6">
              <a:extLst>
                <a:ext uri="{FF2B5EF4-FFF2-40B4-BE49-F238E27FC236}">
                  <a16:creationId xmlns:a16="http://schemas.microsoft.com/office/drawing/2014/main" id="{3563E01D-1F33-4568-9B64-199F5EEE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78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64">
              <a:extLst>
                <a:ext uri="{FF2B5EF4-FFF2-40B4-BE49-F238E27FC236}">
                  <a16:creationId xmlns:a16="http://schemas.microsoft.com/office/drawing/2014/main" id="{55C06EC6-E524-4AB4-8F99-7BD4E265D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0962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6">
              <a:extLst>
                <a:ext uri="{FF2B5EF4-FFF2-40B4-BE49-F238E27FC236}">
                  <a16:creationId xmlns:a16="http://schemas.microsoft.com/office/drawing/2014/main" id="{43981652-0492-4F9B-AB42-5EF3F9DB9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2850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59">
              <a:extLst>
                <a:ext uri="{FF2B5EF4-FFF2-40B4-BE49-F238E27FC236}">
                  <a16:creationId xmlns:a16="http://schemas.microsoft.com/office/drawing/2014/main" id="{1CB61193-4C8B-4BF7-9E45-1D2376B44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2">
              <a:extLst>
                <a:ext uri="{FF2B5EF4-FFF2-40B4-BE49-F238E27FC236}">
                  <a16:creationId xmlns:a16="http://schemas.microsoft.com/office/drawing/2014/main" id="{24935050-11C3-47FD-A1D2-949061524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2">
              <a:extLst>
                <a:ext uri="{FF2B5EF4-FFF2-40B4-BE49-F238E27FC236}">
                  <a16:creationId xmlns:a16="http://schemas.microsoft.com/office/drawing/2014/main" id="{1C67AECA-86A6-41C9-842D-4DF8F11C7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2857"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59">
              <a:extLst>
                <a:ext uri="{FF2B5EF4-FFF2-40B4-BE49-F238E27FC236}">
                  <a16:creationId xmlns:a16="http://schemas.microsoft.com/office/drawing/2014/main" id="{8917EBA8-92D8-4CED-8AD7-C27D66E2D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1738"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4">
              <a:extLst>
                <a:ext uri="{FF2B5EF4-FFF2-40B4-BE49-F238E27FC236}">
                  <a16:creationId xmlns:a16="http://schemas.microsoft.com/office/drawing/2014/main" id="{045BF9E8-281A-480D-AE50-5C850990D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010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6">
              <a:extLst>
                <a:ext uri="{FF2B5EF4-FFF2-40B4-BE49-F238E27FC236}">
                  <a16:creationId xmlns:a16="http://schemas.microsoft.com/office/drawing/2014/main" id="{3311767B-5796-44F1-86DB-C08467F41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18985"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9CB4CCB6-B980-4B18-83B9-882AC336AC01}"/>
              </a:ext>
            </a:extLst>
          </p:cNvPr>
          <p:cNvSpPr>
            <a:spLocks noGrp="1"/>
          </p:cNvSpPr>
          <p:nvPr>
            <p:ph idx="1"/>
          </p:nvPr>
        </p:nvSpPr>
        <p:spPr>
          <a:xfrm>
            <a:off x="6312596" y="1157201"/>
            <a:ext cx="5002191" cy="4543599"/>
          </a:xfrm>
        </p:spPr>
        <p:txBody>
          <a:bodyPr anchor="ctr">
            <a:normAutofit/>
          </a:bodyPr>
          <a:lstStyle/>
          <a:p>
            <a:r>
              <a:rPr lang="en-US" sz="2400" dirty="0">
                <a:solidFill>
                  <a:schemeClr val="bg1"/>
                </a:solidFill>
              </a:rPr>
              <a:t>The device can be reset by either pulling the </a:t>
            </a:r>
            <a:r>
              <a:rPr lang="en-US" sz="2400" dirty="0" err="1">
                <a:solidFill>
                  <a:schemeClr val="bg1"/>
                </a:solidFill>
              </a:rPr>
              <a:t>nRESET</a:t>
            </a:r>
            <a:r>
              <a:rPr lang="en-US" sz="2400" dirty="0">
                <a:solidFill>
                  <a:schemeClr val="bg1"/>
                </a:solidFill>
              </a:rPr>
              <a:t> pin low or by holding the PB_IN pin low for more than 8 s. All rails are shut down by the sequencer and all register values are reset to their default values. Rails not controlled by the sequencer are shut down after the power-down sequencer is complete. The device stays in this state for as long as the reset pin is held low, and the </a:t>
            </a:r>
            <a:r>
              <a:rPr lang="en-US" sz="2400" dirty="0" err="1">
                <a:solidFill>
                  <a:schemeClr val="bg1"/>
                </a:solidFill>
              </a:rPr>
              <a:t>nRESET</a:t>
            </a:r>
            <a:r>
              <a:rPr lang="en-US" sz="2400" dirty="0">
                <a:solidFill>
                  <a:schemeClr val="bg1"/>
                </a:solidFill>
              </a:rPr>
              <a:t> pin must be high for the device to go from the RESET state.</a:t>
            </a:r>
            <a:endParaRPr lang="en-IN" sz="2400" dirty="0">
              <a:solidFill>
                <a:schemeClr val="bg1"/>
              </a:solidFill>
            </a:endParaRPr>
          </a:p>
        </p:txBody>
      </p:sp>
    </p:spTree>
    <p:extLst>
      <p:ext uri="{BB962C8B-B14F-4D97-AF65-F5344CB8AC3E}">
        <p14:creationId xmlns:p14="http://schemas.microsoft.com/office/powerpoint/2010/main" val="3758317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C574E90-1949-4924-B663-AEA13DB79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46960" cy="3854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E68661-2B01-40C3-B249-FC1AE752DD24}"/>
              </a:ext>
            </a:extLst>
          </p:cNvPr>
          <p:cNvSpPr>
            <a:spLocks noGrp="1"/>
          </p:cNvSpPr>
          <p:nvPr>
            <p:ph type="title"/>
          </p:nvPr>
        </p:nvSpPr>
        <p:spPr>
          <a:xfrm>
            <a:off x="701344" y="710273"/>
            <a:ext cx="4352315" cy="2813320"/>
          </a:xfrm>
        </p:spPr>
        <p:txBody>
          <a:bodyPr>
            <a:normAutofit/>
          </a:bodyPr>
          <a:lstStyle/>
          <a:p>
            <a:r>
              <a:rPr lang="en-CA" b="1" dirty="0"/>
              <a:t>STATES OF BEAGLEBONE BLACK</a:t>
            </a:r>
          </a:p>
        </p:txBody>
      </p:sp>
      <p:sp>
        <p:nvSpPr>
          <p:cNvPr id="20" name="Rectangle 1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36484" cy="38546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9CF1CD8B-D430-49E7-8630-84152C414E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5528" y="73152"/>
            <a:ext cx="1178966" cy="232963"/>
            <a:chOff x="7763256" y="73152"/>
            <a:chExt cx="1178966" cy="232963"/>
          </a:xfrm>
        </p:grpSpPr>
        <p:sp>
          <p:nvSpPr>
            <p:cNvPr id="23" name="Rectangle 64">
              <a:extLst>
                <a:ext uri="{FF2B5EF4-FFF2-40B4-BE49-F238E27FC236}">
                  <a16:creationId xmlns:a16="http://schemas.microsoft.com/office/drawing/2014/main" id="{1F5B8298-9AB4-45B4-B28E-C8C1A26440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100AEF19-4AE6-42BE-81E6-95700DB85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1192B5C1-AE13-49EA-82FD-F3C3BC02A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713612B5-8E9D-4FEF-86B9-52A0FABD8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14FC746D-B820-44A3-B1B3-53B690BC2B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8778550A-567F-40F6-A77F-2E2B50175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C28C989E-85FD-4D1C-AF77-82F4B985F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58FDDCED-5FC6-4B14-A0E2-DF4310ED9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E80E854B-CCEB-4CEF-B465-561C4C872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02BED26F-9C32-4DF8-8739-D89F6F059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CE3B71C9-F500-46F1-8D17-C3EF4DA5F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C14431D0-29B6-473C-B2FD-4661864DA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D10457BA-9444-4642-861C-78120DD8D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27C95C30-0364-4C32-B686-0C366086A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A0BDEDBA-CA15-41EE-B2C6-8A973B5E6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702B9007-982C-4F69-A443-B07F3BEFD6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28596B48-F33B-451E-8C2D-3525B3387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4B493BB9-A171-4B97-B05A-187E03FFA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973B8111-A5EB-4EE8-9813-8495336F6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6A4F8D39-9886-490F-B7A9-3B2693299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6DBC680A-558A-462F-BF17-CE1BCAA9039E}"/>
              </a:ext>
            </a:extLst>
          </p:cNvPr>
          <p:cNvPicPr>
            <a:picLocks noChangeAspect="1"/>
          </p:cNvPicPr>
          <p:nvPr/>
        </p:nvPicPr>
        <p:blipFill>
          <a:blip r:embed="rId2"/>
          <a:stretch>
            <a:fillRect/>
          </a:stretch>
        </p:blipFill>
        <p:spPr>
          <a:xfrm>
            <a:off x="5942569" y="1178914"/>
            <a:ext cx="5977881" cy="1569192"/>
          </a:xfrm>
          <a:prstGeom prst="rect">
            <a:avLst/>
          </a:prstGeom>
        </p:spPr>
      </p:pic>
      <p:sp>
        <p:nvSpPr>
          <p:cNvPr id="3" name="Content Placeholder 2">
            <a:extLst>
              <a:ext uri="{FF2B5EF4-FFF2-40B4-BE49-F238E27FC236}">
                <a16:creationId xmlns:a16="http://schemas.microsoft.com/office/drawing/2014/main" id="{70061AC7-E55E-4544-81C9-BA790D32DA33}"/>
              </a:ext>
            </a:extLst>
          </p:cNvPr>
          <p:cNvSpPr>
            <a:spLocks noGrp="1"/>
          </p:cNvSpPr>
          <p:nvPr>
            <p:ph idx="1"/>
          </p:nvPr>
        </p:nvSpPr>
        <p:spPr>
          <a:xfrm>
            <a:off x="731519" y="4099034"/>
            <a:ext cx="10785191" cy="2196771"/>
          </a:xfrm>
        </p:spPr>
        <p:txBody>
          <a:bodyPr anchor="ctr">
            <a:noAutofit/>
          </a:bodyPr>
          <a:lstStyle/>
          <a:p>
            <a:r>
              <a:rPr lang="en-IN" sz="3200" dirty="0"/>
              <a:t>Freeze</a:t>
            </a:r>
          </a:p>
          <a:p>
            <a:r>
              <a:rPr lang="en-IN" sz="3200" dirty="0"/>
              <a:t>Standby</a:t>
            </a:r>
          </a:p>
          <a:p>
            <a:r>
              <a:rPr lang="en-IN" sz="3200" dirty="0"/>
              <a:t>Mem</a:t>
            </a:r>
          </a:p>
          <a:p>
            <a:r>
              <a:rPr lang="en-IN" sz="3200" dirty="0"/>
              <a:t>Disk</a:t>
            </a:r>
          </a:p>
        </p:txBody>
      </p:sp>
      <p:sp>
        <p:nvSpPr>
          <p:cNvPr id="44" name="Rectangle 4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6492875"/>
            <a:ext cx="12191999" cy="3651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8621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0"/>
            <a:ext cx="4624175"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939" y="1294357"/>
            <a:ext cx="4354591" cy="42998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048F81-8CC7-4B47-8A95-E4F44EA2997E}"/>
              </a:ext>
            </a:extLst>
          </p:cNvPr>
          <p:cNvSpPr>
            <a:spLocks noGrp="1"/>
          </p:cNvSpPr>
          <p:nvPr>
            <p:ph type="title"/>
          </p:nvPr>
        </p:nvSpPr>
        <p:spPr>
          <a:xfrm>
            <a:off x="1329991" y="1590420"/>
            <a:ext cx="3750009" cy="3706176"/>
          </a:xfrm>
        </p:spPr>
        <p:txBody>
          <a:bodyPr>
            <a:normAutofit/>
          </a:bodyPr>
          <a:lstStyle/>
          <a:p>
            <a:r>
              <a:rPr lang="en-CA" sz="4800">
                <a:solidFill>
                  <a:srgbClr val="FFFFFF"/>
                </a:solidFill>
              </a:rPr>
              <a:t>STATES OF BEAGLEBONE BLACK</a:t>
            </a:r>
          </a:p>
        </p:txBody>
      </p:sp>
      <p:grpSp>
        <p:nvGrpSpPr>
          <p:cNvPr id="14" name="Group 13">
            <a:extLst>
              <a:ext uri="{FF2B5EF4-FFF2-40B4-BE49-F238E27FC236}">
                <a16:creationId xmlns:a16="http://schemas.microsoft.com/office/drawing/2014/main" id="{C4218787-E6A4-4B80-9264-401AC864C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15" name="Rectangle 64">
              <a:extLst>
                <a:ext uri="{FF2B5EF4-FFF2-40B4-BE49-F238E27FC236}">
                  <a16:creationId xmlns:a16="http://schemas.microsoft.com/office/drawing/2014/main" id="{E8D92D4B-FC8B-42FF-B330-0F8187AC3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869243D1-5ECC-4158-BE71-994C8E28B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583EC76E-F083-4CE1-90B9-47FC1D1E9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861FCA8D-7CF4-4590-B46C-8F2B37086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DEEF5F38-8CFF-417E-B899-740E109DA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1837D591-5DC3-4A27-9E9B-3A93872A0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B98A7C6D-12D7-49AB-8E8B-7BC954B57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AD20C8-6762-4AB5-BD26-06463554A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60485315-0687-4ACA-B1DF-9CE5AB60F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B2F9618A-491F-4482-B3D4-6CAF4AD231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10591CF4-DE73-4D41-BD78-673B25A1F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93131C7D-7D49-4E72-B658-E7EA18C7D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0CAE4406-0262-4B0E-8BEC-062D5079F2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925" y="3500294"/>
            <a:ext cx="2177162" cy="2376595"/>
            <a:chOff x="687925" y="3500294"/>
            <a:chExt cx="2177162" cy="2376595"/>
          </a:xfrm>
        </p:grpSpPr>
        <p:sp>
          <p:nvSpPr>
            <p:cNvPr id="29" name="Rectangle 66">
              <a:extLst>
                <a:ext uri="{FF2B5EF4-FFF2-40B4-BE49-F238E27FC236}">
                  <a16:creationId xmlns:a16="http://schemas.microsoft.com/office/drawing/2014/main" id="{0BE25EBE-2473-4625-9D81-5EDE8A32F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352155"/>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4C85784B-25A9-4F3C-B8CE-EA0C5779F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21004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55ED6F17-088A-41BA-9F01-84968C5EF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067927"/>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A40E996A-42E5-41A5-9731-A46B526A85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C23FD45B-66A6-4474-81CD-7A809E085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7731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F6EC6478-1D4B-4340-8815-5C18CAF806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63638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230A3B7D-0A66-4C78-89FA-72B6EE2AB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4942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E8512C95-82DE-4518-81DF-4444A8A0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35215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84EB4443-5599-4A23-A9B9-E671EF25B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21004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9847B105-F8EE-4AD6-8D3E-A13574ED4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06792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9E161F6D-8FCB-4AA1-BF41-7B5E2EFA1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63638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ECB8CF2A-176B-457D-B031-3DAF2199D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4942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C0C6D01D-0808-4CBC-940B-C461568D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1CA7902B-E443-4797-A93B-A93A949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59">
              <a:extLst>
                <a:ext uri="{FF2B5EF4-FFF2-40B4-BE49-F238E27FC236}">
                  <a16:creationId xmlns:a16="http://schemas.microsoft.com/office/drawing/2014/main" id="{08F0FEF6-7627-483C-BA94-92001F20A8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2">
              <a:extLst>
                <a:ext uri="{FF2B5EF4-FFF2-40B4-BE49-F238E27FC236}">
                  <a16:creationId xmlns:a16="http://schemas.microsoft.com/office/drawing/2014/main" id="{7CF4CD8E-FB24-42DF-B2D7-4F857B566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59">
              <a:extLst>
                <a:ext uri="{FF2B5EF4-FFF2-40B4-BE49-F238E27FC236}">
                  <a16:creationId xmlns:a16="http://schemas.microsoft.com/office/drawing/2014/main" id="{5CE034BB-E736-4D74-84F1-783DD31B17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7753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2">
              <a:extLst>
                <a:ext uri="{FF2B5EF4-FFF2-40B4-BE49-F238E27FC236}">
                  <a16:creationId xmlns:a16="http://schemas.microsoft.com/office/drawing/2014/main" id="{429B2E63-7610-4DFC-B121-C5642CC071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85BCDD98-AEF8-48C7-AD36-1A0172DBD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59">
              <a:extLst>
                <a:ext uri="{FF2B5EF4-FFF2-40B4-BE49-F238E27FC236}">
                  <a16:creationId xmlns:a16="http://schemas.microsoft.com/office/drawing/2014/main" id="{22BBA9F2-4CD7-4D04-80F2-7E6C97D24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2">
              <a:extLst>
                <a:ext uri="{FF2B5EF4-FFF2-40B4-BE49-F238E27FC236}">
                  <a16:creationId xmlns:a16="http://schemas.microsoft.com/office/drawing/2014/main" id="{B4DFFE8A-CECA-411B-A74F-CDC69B42D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683A399D-CB9B-4BF4-A5B1-11F1AEC61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9">
              <a:extLst>
                <a:ext uri="{FF2B5EF4-FFF2-40B4-BE49-F238E27FC236}">
                  <a16:creationId xmlns:a16="http://schemas.microsoft.com/office/drawing/2014/main" id="{4E95862A-9101-42E7-A4DC-54904272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2">
              <a:extLst>
                <a:ext uri="{FF2B5EF4-FFF2-40B4-BE49-F238E27FC236}">
                  <a16:creationId xmlns:a16="http://schemas.microsoft.com/office/drawing/2014/main" id="{758879BB-61F7-4656-A949-942918E8D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9">
              <a:extLst>
                <a:ext uri="{FF2B5EF4-FFF2-40B4-BE49-F238E27FC236}">
                  <a16:creationId xmlns:a16="http://schemas.microsoft.com/office/drawing/2014/main" id="{B239065E-174C-4E55-8F08-753D01637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2">
              <a:extLst>
                <a:ext uri="{FF2B5EF4-FFF2-40B4-BE49-F238E27FC236}">
                  <a16:creationId xmlns:a16="http://schemas.microsoft.com/office/drawing/2014/main" id="{EFC1C157-65C2-4364-A98C-4990B2F2E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5B789995-3066-4FA5-845A-2F5D04CCF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368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9">
              <a:extLst>
                <a:ext uri="{FF2B5EF4-FFF2-40B4-BE49-F238E27FC236}">
                  <a16:creationId xmlns:a16="http://schemas.microsoft.com/office/drawing/2014/main" id="{48D0AFE9-5F16-4241-AC7C-7815B2E07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2">
              <a:extLst>
                <a:ext uri="{FF2B5EF4-FFF2-40B4-BE49-F238E27FC236}">
                  <a16:creationId xmlns:a16="http://schemas.microsoft.com/office/drawing/2014/main" id="{E7D8F4CC-AEDD-40CE-AF57-C53FBB7A1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9">
              <a:extLst>
                <a:ext uri="{FF2B5EF4-FFF2-40B4-BE49-F238E27FC236}">
                  <a16:creationId xmlns:a16="http://schemas.microsoft.com/office/drawing/2014/main" id="{18F6C01C-7A92-4BE3-818D-3F02C454A2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36582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2">
              <a:extLst>
                <a:ext uri="{FF2B5EF4-FFF2-40B4-BE49-F238E27FC236}">
                  <a16:creationId xmlns:a16="http://schemas.microsoft.com/office/drawing/2014/main" id="{71381134-C199-45DE-9024-0D1AC8B89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6051"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9F386DF-8974-452C-BFA1-69DF9C703F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493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2">
              <a:extLst>
                <a:ext uri="{FF2B5EF4-FFF2-40B4-BE49-F238E27FC236}">
                  <a16:creationId xmlns:a16="http://schemas.microsoft.com/office/drawing/2014/main" id="{D7FD2F1B-CA10-4903-A67B-CD12CBD94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381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F02D9C27-503C-4DAD-B837-941FCF103A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22694"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3CCA7722-F576-4945-8C4A-BACD72449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41575"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1EF4D814-1A34-4454-86B3-72E5857D2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13298"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2A65427A-F6F4-4FCC-AD60-F2789FA15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32179"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9">
              <a:extLst>
                <a:ext uri="{FF2B5EF4-FFF2-40B4-BE49-F238E27FC236}">
                  <a16:creationId xmlns:a16="http://schemas.microsoft.com/office/drawing/2014/main" id="{893BAA80-E8EA-4FC0-BB91-7CD2E10F28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2">
              <a:extLst>
                <a:ext uri="{FF2B5EF4-FFF2-40B4-BE49-F238E27FC236}">
                  <a16:creationId xmlns:a16="http://schemas.microsoft.com/office/drawing/2014/main" id="{9E269127-5C6B-4DD7-9A77-F55B7D933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2">
              <a:extLst>
                <a:ext uri="{FF2B5EF4-FFF2-40B4-BE49-F238E27FC236}">
                  <a16:creationId xmlns:a16="http://schemas.microsoft.com/office/drawing/2014/main" id="{B9F0C615-B92F-4B29-8030-9F0C233BCD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653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2D38AC94-BAD6-4D06-AF56-796E4AE19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5417"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4">
              <a:extLst>
                <a:ext uri="{FF2B5EF4-FFF2-40B4-BE49-F238E27FC236}">
                  <a16:creationId xmlns:a16="http://schemas.microsoft.com/office/drawing/2014/main" id="{5D6F1198-459C-4B24-9582-07EF3DE36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378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6">
              <a:extLst>
                <a:ext uri="{FF2B5EF4-FFF2-40B4-BE49-F238E27FC236}">
                  <a16:creationId xmlns:a16="http://schemas.microsoft.com/office/drawing/2014/main" id="{F9E7312F-1213-4731-981F-910D89C42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66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2">
              <a:extLst>
                <a:ext uri="{FF2B5EF4-FFF2-40B4-BE49-F238E27FC236}">
                  <a16:creationId xmlns:a16="http://schemas.microsoft.com/office/drawing/2014/main" id="{85393A61-B875-4502-B39A-FF198FDBC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237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59">
              <a:extLst>
                <a:ext uri="{FF2B5EF4-FFF2-40B4-BE49-F238E27FC236}">
                  <a16:creationId xmlns:a16="http://schemas.microsoft.com/office/drawing/2014/main" id="{5ECD7F79-6A5F-4C71-AF0C-EFD525A0F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125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2">
              <a:extLst>
                <a:ext uri="{FF2B5EF4-FFF2-40B4-BE49-F238E27FC236}">
                  <a16:creationId xmlns:a16="http://schemas.microsoft.com/office/drawing/2014/main" id="{D42B9D4E-A32F-4275-8EB9-94BC9F953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013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4">
              <a:extLst>
                <a:ext uri="{FF2B5EF4-FFF2-40B4-BE49-F238E27FC236}">
                  <a16:creationId xmlns:a16="http://schemas.microsoft.com/office/drawing/2014/main" id="{29A2EA8A-64FC-403B-91E3-CFA956B15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1901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6">
              <a:extLst>
                <a:ext uri="{FF2B5EF4-FFF2-40B4-BE49-F238E27FC236}">
                  <a16:creationId xmlns:a16="http://schemas.microsoft.com/office/drawing/2014/main" id="{3563E01D-1F33-4568-9B64-199F5EEE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78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64">
              <a:extLst>
                <a:ext uri="{FF2B5EF4-FFF2-40B4-BE49-F238E27FC236}">
                  <a16:creationId xmlns:a16="http://schemas.microsoft.com/office/drawing/2014/main" id="{55C06EC6-E524-4AB4-8F99-7BD4E265D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0962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6">
              <a:extLst>
                <a:ext uri="{FF2B5EF4-FFF2-40B4-BE49-F238E27FC236}">
                  <a16:creationId xmlns:a16="http://schemas.microsoft.com/office/drawing/2014/main" id="{43981652-0492-4F9B-AB42-5EF3F9DB9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2850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59">
              <a:extLst>
                <a:ext uri="{FF2B5EF4-FFF2-40B4-BE49-F238E27FC236}">
                  <a16:creationId xmlns:a16="http://schemas.microsoft.com/office/drawing/2014/main" id="{1CB61193-4C8B-4BF7-9E45-1D2376B44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2">
              <a:extLst>
                <a:ext uri="{FF2B5EF4-FFF2-40B4-BE49-F238E27FC236}">
                  <a16:creationId xmlns:a16="http://schemas.microsoft.com/office/drawing/2014/main" id="{24935050-11C3-47FD-A1D2-949061524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2">
              <a:extLst>
                <a:ext uri="{FF2B5EF4-FFF2-40B4-BE49-F238E27FC236}">
                  <a16:creationId xmlns:a16="http://schemas.microsoft.com/office/drawing/2014/main" id="{1C67AECA-86A6-41C9-842D-4DF8F11C7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2857"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59">
              <a:extLst>
                <a:ext uri="{FF2B5EF4-FFF2-40B4-BE49-F238E27FC236}">
                  <a16:creationId xmlns:a16="http://schemas.microsoft.com/office/drawing/2014/main" id="{8917EBA8-92D8-4CED-8AD7-C27D66E2D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1738"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4">
              <a:extLst>
                <a:ext uri="{FF2B5EF4-FFF2-40B4-BE49-F238E27FC236}">
                  <a16:creationId xmlns:a16="http://schemas.microsoft.com/office/drawing/2014/main" id="{045BF9E8-281A-480D-AE50-5C850990D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010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6">
              <a:extLst>
                <a:ext uri="{FF2B5EF4-FFF2-40B4-BE49-F238E27FC236}">
                  <a16:creationId xmlns:a16="http://schemas.microsoft.com/office/drawing/2014/main" id="{3311767B-5796-44F1-86DB-C08467F41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18985"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D16043F3-9364-42F9-BFE7-4F7AB5E967E5}"/>
              </a:ext>
            </a:extLst>
          </p:cNvPr>
          <p:cNvSpPr>
            <a:spLocks noGrp="1"/>
          </p:cNvSpPr>
          <p:nvPr>
            <p:ph idx="1"/>
          </p:nvPr>
        </p:nvSpPr>
        <p:spPr>
          <a:xfrm>
            <a:off x="6312596" y="1157201"/>
            <a:ext cx="5002191" cy="4543599"/>
          </a:xfrm>
        </p:spPr>
        <p:txBody>
          <a:bodyPr anchor="ctr">
            <a:noAutofit/>
          </a:bodyPr>
          <a:lstStyle/>
          <a:p>
            <a:r>
              <a:rPr lang="en-US" sz="2400" b="1" u="sng" dirty="0">
                <a:solidFill>
                  <a:schemeClr val="bg1"/>
                </a:solidFill>
              </a:rPr>
              <a:t>Standby</a:t>
            </a:r>
            <a:r>
              <a:rPr lang="en-US" sz="2400" dirty="0">
                <a:solidFill>
                  <a:schemeClr val="bg1"/>
                </a:solidFill>
              </a:rPr>
              <a:t>  </a:t>
            </a:r>
          </a:p>
          <a:p>
            <a:pPr lvl="1"/>
            <a:r>
              <a:rPr lang="en-US" dirty="0">
                <a:solidFill>
                  <a:schemeClr val="bg1"/>
                </a:solidFill>
              </a:rPr>
              <a:t>ACPI state S1. This state offers minimal, though real, power savings, while providing a very low-latency transition back to a working system. This is the default mode.</a:t>
            </a:r>
          </a:p>
          <a:p>
            <a:r>
              <a:rPr lang="en-US" sz="2400" b="1" u="sng" dirty="0">
                <a:solidFill>
                  <a:schemeClr val="bg1"/>
                </a:solidFill>
              </a:rPr>
              <a:t>Freeze </a:t>
            </a:r>
          </a:p>
          <a:p>
            <a:pPr lvl="1"/>
            <a:r>
              <a:rPr lang="en-US" dirty="0">
                <a:solidFill>
                  <a:schemeClr val="bg1"/>
                </a:solidFill>
              </a:rPr>
              <a:t>The processes are frozen, all the devices are suspended, and all the processors idled. This state is a general state that does not need any platform-specific support, but it saves less power than Suspend-to-RAM, because the system is still in a running state. (Available since Linux 3.9.)</a:t>
            </a:r>
          </a:p>
        </p:txBody>
      </p:sp>
    </p:spTree>
    <p:extLst>
      <p:ext uri="{BB962C8B-B14F-4D97-AF65-F5344CB8AC3E}">
        <p14:creationId xmlns:p14="http://schemas.microsoft.com/office/powerpoint/2010/main" val="4102907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0"/>
            <a:ext cx="4624175"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939" y="1294357"/>
            <a:ext cx="4354591" cy="42998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A15B28-844B-48BB-A6DC-120E76C02537}"/>
              </a:ext>
            </a:extLst>
          </p:cNvPr>
          <p:cNvSpPr>
            <a:spLocks noGrp="1"/>
          </p:cNvSpPr>
          <p:nvPr>
            <p:ph type="title"/>
          </p:nvPr>
        </p:nvSpPr>
        <p:spPr>
          <a:xfrm>
            <a:off x="1329991" y="1590420"/>
            <a:ext cx="3750009" cy="3706176"/>
          </a:xfrm>
        </p:spPr>
        <p:txBody>
          <a:bodyPr>
            <a:normAutofit/>
          </a:bodyPr>
          <a:lstStyle/>
          <a:p>
            <a:r>
              <a:rPr lang="en-CA" sz="4800">
                <a:solidFill>
                  <a:srgbClr val="FFFFFF"/>
                </a:solidFill>
              </a:rPr>
              <a:t>STATES OF BEAGLEBONE BLACK</a:t>
            </a:r>
          </a:p>
        </p:txBody>
      </p:sp>
      <p:grpSp>
        <p:nvGrpSpPr>
          <p:cNvPr id="14" name="Group 13">
            <a:extLst>
              <a:ext uri="{FF2B5EF4-FFF2-40B4-BE49-F238E27FC236}">
                <a16:creationId xmlns:a16="http://schemas.microsoft.com/office/drawing/2014/main" id="{C4218787-E6A4-4B80-9264-401AC864C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15" name="Rectangle 64">
              <a:extLst>
                <a:ext uri="{FF2B5EF4-FFF2-40B4-BE49-F238E27FC236}">
                  <a16:creationId xmlns:a16="http://schemas.microsoft.com/office/drawing/2014/main" id="{E8D92D4B-FC8B-42FF-B330-0F8187AC3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869243D1-5ECC-4158-BE71-994C8E28B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583EC76E-F083-4CE1-90B9-47FC1D1E9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861FCA8D-7CF4-4590-B46C-8F2B37086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DEEF5F38-8CFF-417E-B899-740E109DA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1837D591-5DC3-4A27-9E9B-3A93872A0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B98A7C6D-12D7-49AB-8E8B-7BC954B57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AD20C8-6762-4AB5-BD26-06463554A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60485315-0687-4ACA-B1DF-9CE5AB60F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B2F9618A-491F-4482-B3D4-6CAF4AD231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10591CF4-DE73-4D41-BD78-673B25A1F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93131C7D-7D49-4E72-B658-E7EA18C7D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0CAE4406-0262-4B0E-8BEC-062D5079F2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925" y="3500294"/>
            <a:ext cx="2177162" cy="2376595"/>
            <a:chOff x="687925" y="3500294"/>
            <a:chExt cx="2177162" cy="2376595"/>
          </a:xfrm>
        </p:grpSpPr>
        <p:sp>
          <p:nvSpPr>
            <p:cNvPr id="29" name="Rectangle 66">
              <a:extLst>
                <a:ext uri="{FF2B5EF4-FFF2-40B4-BE49-F238E27FC236}">
                  <a16:creationId xmlns:a16="http://schemas.microsoft.com/office/drawing/2014/main" id="{0BE25EBE-2473-4625-9D81-5EDE8A32F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352155"/>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4C85784B-25A9-4F3C-B8CE-EA0C5779F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21004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55ED6F17-088A-41BA-9F01-84968C5EF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067927"/>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A40E996A-42E5-41A5-9731-A46B526A85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C23FD45B-66A6-4474-81CD-7A809E085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7731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F6EC6478-1D4B-4340-8815-5C18CAF806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63638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230A3B7D-0A66-4C78-89FA-72B6EE2AB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4942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E8512C95-82DE-4518-81DF-4444A8A0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35215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84EB4443-5599-4A23-A9B9-E671EF25B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21004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9847B105-F8EE-4AD6-8D3E-A13574ED4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06792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9E161F6D-8FCB-4AA1-BF41-7B5E2EFA1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63638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ECB8CF2A-176B-457D-B031-3DAF2199D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4942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C0C6D01D-0808-4CBC-940B-C461568D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1CA7902B-E443-4797-A93B-A93A949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59">
              <a:extLst>
                <a:ext uri="{FF2B5EF4-FFF2-40B4-BE49-F238E27FC236}">
                  <a16:creationId xmlns:a16="http://schemas.microsoft.com/office/drawing/2014/main" id="{08F0FEF6-7627-483C-BA94-92001F20A8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2">
              <a:extLst>
                <a:ext uri="{FF2B5EF4-FFF2-40B4-BE49-F238E27FC236}">
                  <a16:creationId xmlns:a16="http://schemas.microsoft.com/office/drawing/2014/main" id="{7CF4CD8E-FB24-42DF-B2D7-4F857B566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59">
              <a:extLst>
                <a:ext uri="{FF2B5EF4-FFF2-40B4-BE49-F238E27FC236}">
                  <a16:creationId xmlns:a16="http://schemas.microsoft.com/office/drawing/2014/main" id="{5CE034BB-E736-4D74-84F1-783DD31B17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7753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2">
              <a:extLst>
                <a:ext uri="{FF2B5EF4-FFF2-40B4-BE49-F238E27FC236}">
                  <a16:creationId xmlns:a16="http://schemas.microsoft.com/office/drawing/2014/main" id="{429B2E63-7610-4DFC-B121-C5642CC071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85BCDD98-AEF8-48C7-AD36-1A0172DBD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59">
              <a:extLst>
                <a:ext uri="{FF2B5EF4-FFF2-40B4-BE49-F238E27FC236}">
                  <a16:creationId xmlns:a16="http://schemas.microsoft.com/office/drawing/2014/main" id="{22BBA9F2-4CD7-4D04-80F2-7E6C97D24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2">
              <a:extLst>
                <a:ext uri="{FF2B5EF4-FFF2-40B4-BE49-F238E27FC236}">
                  <a16:creationId xmlns:a16="http://schemas.microsoft.com/office/drawing/2014/main" id="{B4DFFE8A-CECA-411B-A74F-CDC69B42D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683A399D-CB9B-4BF4-A5B1-11F1AEC61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9">
              <a:extLst>
                <a:ext uri="{FF2B5EF4-FFF2-40B4-BE49-F238E27FC236}">
                  <a16:creationId xmlns:a16="http://schemas.microsoft.com/office/drawing/2014/main" id="{4E95862A-9101-42E7-A4DC-54904272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2">
              <a:extLst>
                <a:ext uri="{FF2B5EF4-FFF2-40B4-BE49-F238E27FC236}">
                  <a16:creationId xmlns:a16="http://schemas.microsoft.com/office/drawing/2014/main" id="{758879BB-61F7-4656-A949-942918E8D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9">
              <a:extLst>
                <a:ext uri="{FF2B5EF4-FFF2-40B4-BE49-F238E27FC236}">
                  <a16:creationId xmlns:a16="http://schemas.microsoft.com/office/drawing/2014/main" id="{B239065E-174C-4E55-8F08-753D01637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2">
              <a:extLst>
                <a:ext uri="{FF2B5EF4-FFF2-40B4-BE49-F238E27FC236}">
                  <a16:creationId xmlns:a16="http://schemas.microsoft.com/office/drawing/2014/main" id="{EFC1C157-65C2-4364-A98C-4990B2F2E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5B789995-3066-4FA5-845A-2F5D04CCF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368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9">
              <a:extLst>
                <a:ext uri="{FF2B5EF4-FFF2-40B4-BE49-F238E27FC236}">
                  <a16:creationId xmlns:a16="http://schemas.microsoft.com/office/drawing/2014/main" id="{48D0AFE9-5F16-4241-AC7C-7815B2E07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2">
              <a:extLst>
                <a:ext uri="{FF2B5EF4-FFF2-40B4-BE49-F238E27FC236}">
                  <a16:creationId xmlns:a16="http://schemas.microsoft.com/office/drawing/2014/main" id="{E7D8F4CC-AEDD-40CE-AF57-C53FBB7A1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9">
              <a:extLst>
                <a:ext uri="{FF2B5EF4-FFF2-40B4-BE49-F238E27FC236}">
                  <a16:creationId xmlns:a16="http://schemas.microsoft.com/office/drawing/2014/main" id="{18F6C01C-7A92-4BE3-818D-3F02C454A2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36582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2">
              <a:extLst>
                <a:ext uri="{FF2B5EF4-FFF2-40B4-BE49-F238E27FC236}">
                  <a16:creationId xmlns:a16="http://schemas.microsoft.com/office/drawing/2014/main" id="{71381134-C199-45DE-9024-0D1AC8B89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6051"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9F386DF-8974-452C-BFA1-69DF9C703F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493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2">
              <a:extLst>
                <a:ext uri="{FF2B5EF4-FFF2-40B4-BE49-F238E27FC236}">
                  <a16:creationId xmlns:a16="http://schemas.microsoft.com/office/drawing/2014/main" id="{D7FD2F1B-CA10-4903-A67B-CD12CBD94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381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F02D9C27-503C-4DAD-B837-941FCF103A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22694"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3CCA7722-F576-4945-8C4A-BACD72449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41575"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1EF4D814-1A34-4454-86B3-72E5857D2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13298"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2A65427A-F6F4-4FCC-AD60-F2789FA15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32179"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9">
              <a:extLst>
                <a:ext uri="{FF2B5EF4-FFF2-40B4-BE49-F238E27FC236}">
                  <a16:creationId xmlns:a16="http://schemas.microsoft.com/office/drawing/2014/main" id="{893BAA80-E8EA-4FC0-BB91-7CD2E10F28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2">
              <a:extLst>
                <a:ext uri="{FF2B5EF4-FFF2-40B4-BE49-F238E27FC236}">
                  <a16:creationId xmlns:a16="http://schemas.microsoft.com/office/drawing/2014/main" id="{9E269127-5C6B-4DD7-9A77-F55B7D933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2">
              <a:extLst>
                <a:ext uri="{FF2B5EF4-FFF2-40B4-BE49-F238E27FC236}">
                  <a16:creationId xmlns:a16="http://schemas.microsoft.com/office/drawing/2014/main" id="{B9F0C615-B92F-4B29-8030-9F0C233BCD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653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2D38AC94-BAD6-4D06-AF56-796E4AE19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5417"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4">
              <a:extLst>
                <a:ext uri="{FF2B5EF4-FFF2-40B4-BE49-F238E27FC236}">
                  <a16:creationId xmlns:a16="http://schemas.microsoft.com/office/drawing/2014/main" id="{5D6F1198-459C-4B24-9582-07EF3DE36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378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6">
              <a:extLst>
                <a:ext uri="{FF2B5EF4-FFF2-40B4-BE49-F238E27FC236}">
                  <a16:creationId xmlns:a16="http://schemas.microsoft.com/office/drawing/2014/main" id="{F9E7312F-1213-4731-981F-910D89C42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66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2">
              <a:extLst>
                <a:ext uri="{FF2B5EF4-FFF2-40B4-BE49-F238E27FC236}">
                  <a16:creationId xmlns:a16="http://schemas.microsoft.com/office/drawing/2014/main" id="{85393A61-B875-4502-B39A-FF198FDBC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237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59">
              <a:extLst>
                <a:ext uri="{FF2B5EF4-FFF2-40B4-BE49-F238E27FC236}">
                  <a16:creationId xmlns:a16="http://schemas.microsoft.com/office/drawing/2014/main" id="{5ECD7F79-6A5F-4C71-AF0C-EFD525A0F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125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2">
              <a:extLst>
                <a:ext uri="{FF2B5EF4-FFF2-40B4-BE49-F238E27FC236}">
                  <a16:creationId xmlns:a16="http://schemas.microsoft.com/office/drawing/2014/main" id="{D42B9D4E-A32F-4275-8EB9-94BC9F953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013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4">
              <a:extLst>
                <a:ext uri="{FF2B5EF4-FFF2-40B4-BE49-F238E27FC236}">
                  <a16:creationId xmlns:a16="http://schemas.microsoft.com/office/drawing/2014/main" id="{29A2EA8A-64FC-403B-91E3-CFA956B15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1901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6">
              <a:extLst>
                <a:ext uri="{FF2B5EF4-FFF2-40B4-BE49-F238E27FC236}">
                  <a16:creationId xmlns:a16="http://schemas.microsoft.com/office/drawing/2014/main" id="{3563E01D-1F33-4568-9B64-199F5EEE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78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64">
              <a:extLst>
                <a:ext uri="{FF2B5EF4-FFF2-40B4-BE49-F238E27FC236}">
                  <a16:creationId xmlns:a16="http://schemas.microsoft.com/office/drawing/2014/main" id="{55C06EC6-E524-4AB4-8F99-7BD4E265D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0962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6">
              <a:extLst>
                <a:ext uri="{FF2B5EF4-FFF2-40B4-BE49-F238E27FC236}">
                  <a16:creationId xmlns:a16="http://schemas.microsoft.com/office/drawing/2014/main" id="{43981652-0492-4F9B-AB42-5EF3F9DB9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2850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59">
              <a:extLst>
                <a:ext uri="{FF2B5EF4-FFF2-40B4-BE49-F238E27FC236}">
                  <a16:creationId xmlns:a16="http://schemas.microsoft.com/office/drawing/2014/main" id="{1CB61193-4C8B-4BF7-9E45-1D2376B44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2">
              <a:extLst>
                <a:ext uri="{FF2B5EF4-FFF2-40B4-BE49-F238E27FC236}">
                  <a16:creationId xmlns:a16="http://schemas.microsoft.com/office/drawing/2014/main" id="{24935050-11C3-47FD-A1D2-949061524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2">
              <a:extLst>
                <a:ext uri="{FF2B5EF4-FFF2-40B4-BE49-F238E27FC236}">
                  <a16:creationId xmlns:a16="http://schemas.microsoft.com/office/drawing/2014/main" id="{1C67AECA-86A6-41C9-842D-4DF8F11C7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2857"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59">
              <a:extLst>
                <a:ext uri="{FF2B5EF4-FFF2-40B4-BE49-F238E27FC236}">
                  <a16:creationId xmlns:a16="http://schemas.microsoft.com/office/drawing/2014/main" id="{8917EBA8-92D8-4CED-8AD7-C27D66E2D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1738"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4">
              <a:extLst>
                <a:ext uri="{FF2B5EF4-FFF2-40B4-BE49-F238E27FC236}">
                  <a16:creationId xmlns:a16="http://schemas.microsoft.com/office/drawing/2014/main" id="{045BF9E8-281A-480D-AE50-5C850990D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010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6">
              <a:extLst>
                <a:ext uri="{FF2B5EF4-FFF2-40B4-BE49-F238E27FC236}">
                  <a16:creationId xmlns:a16="http://schemas.microsoft.com/office/drawing/2014/main" id="{3311767B-5796-44F1-86DB-C08467F41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18985"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5763CF75-A950-422C-AA23-8AD2491AEE20}"/>
              </a:ext>
            </a:extLst>
          </p:cNvPr>
          <p:cNvSpPr>
            <a:spLocks noGrp="1"/>
          </p:cNvSpPr>
          <p:nvPr>
            <p:ph idx="1"/>
          </p:nvPr>
        </p:nvSpPr>
        <p:spPr>
          <a:xfrm>
            <a:off x="6312596" y="1157201"/>
            <a:ext cx="5002191" cy="4543599"/>
          </a:xfrm>
        </p:spPr>
        <p:txBody>
          <a:bodyPr anchor="ctr">
            <a:noAutofit/>
          </a:bodyPr>
          <a:lstStyle/>
          <a:p>
            <a:r>
              <a:rPr lang="en-US" sz="2400" b="1" u="sng" dirty="0">
                <a:solidFill>
                  <a:schemeClr val="bg1"/>
                </a:solidFill>
              </a:rPr>
              <a:t>Mem</a:t>
            </a:r>
          </a:p>
          <a:p>
            <a:pPr lvl="1"/>
            <a:r>
              <a:rPr lang="en-US" dirty="0">
                <a:solidFill>
                  <a:schemeClr val="bg1"/>
                </a:solidFill>
              </a:rPr>
              <a:t> ACPI state S3 (Suspend-to-RAM). This state offers significant power savings as everything in the system is put into a low-power state, except for memory, which is placed in self-refresh mode to retain its contents.</a:t>
            </a:r>
          </a:p>
          <a:p>
            <a:r>
              <a:rPr lang="en-US" sz="2400" b="1" u="sng" dirty="0">
                <a:solidFill>
                  <a:schemeClr val="bg1"/>
                </a:solidFill>
              </a:rPr>
              <a:t>Disk</a:t>
            </a:r>
          </a:p>
          <a:p>
            <a:pPr lvl="1"/>
            <a:r>
              <a:rPr lang="en-US" dirty="0">
                <a:solidFill>
                  <a:schemeClr val="bg1"/>
                </a:solidFill>
              </a:rPr>
              <a:t>ACPI state S4 (Suspend-to-disk). This state offers the greatest power savings and can be used even in the absence of low-level platform support for power management. This state operates similarly to Suspend-to-RAM but includes a final step of writing memory contents to disk.</a:t>
            </a:r>
            <a:endParaRPr lang="en-IN" dirty="0">
              <a:solidFill>
                <a:schemeClr val="bg1"/>
              </a:solidFill>
            </a:endParaRPr>
          </a:p>
        </p:txBody>
      </p:sp>
    </p:spTree>
    <p:extLst>
      <p:ext uri="{BB962C8B-B14F-4D97-AF65-F5344CB8AC3E}">
        <p14:creationId xmlns:p14="http://schemas.microsoft.com/office/powerpoint/2010/main" val="854177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electronics&#10;&#10;Description automatically generated">
            <a:extLst>
              <a:ext uri="{FF2B5EF4-FFF2-40B4-BE49-F238E27FC236}">
                <a16:creationId xmlns:a16="http://schemas.microsoft.com/office/drawing/2014/main" id="{6AEA2E80-98D6-4FB6-B181-60CB89C2D52D}"/>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3802" b="19948"/>
          <a:stretch/>
        </p:blipFill>
        <p:spPr>
          <a:xfrm>
            <a:off x="-1" y="10"/>
            <a:ext cx="12192000" cy="6857990"/>
          </a:xfrm>
          <a:prstGeom prst="rect">
            <a:avLst/>
          </a:prstGeom>
        </p:spPr>
      </p:pic>
      <p:sp>
        <p:nvSpPr>
          <p:cNvPr id="4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5D540E0B-19A1-41DD-B9DD-C135107A94A5}"/>
              </a:ext>
            </a:extLst>
          </p:cNvPr>
          <p:cNvSpPr>
            <a:spLocks noGrp="1"/>
          </p:cNvSpPr>
          <p:nvPr>
            <p:ph type="title"/>
          </p:nvPr>
        </p:nvSpPr>
        <p:spPr>
          <a:xfrm>
            <a:off x="709448" y="1913950"/>
            <a:ext cx="4204137" cy="1342754"/>
          </a:xfrm>
        </p:spPr>
        <p:txBody>
          <a:bodyPr>
            <a:noAutofit/>
          </a:bodyPr>
          <a:lstStyle/>
          <a:p>
            <a:pPr algn="ctr"/>
            <a:r>
              <a:rPr lang="en-CA" sz="3200" b="1" dirty="0"/>
              <a:t>HOW TO PUT BEAGLEBONE BLACK ON SLEEP MODE ??</a:t>
            </a:r>
          </a:p>
        </p:txBody>
      </p:sp>
      <p:cxnSp>
        <p:nvCxnSpPr>
          <p:cNvPr id="42" name="Straight Connector 1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7FA6BB6-F8AC-4BE8-94C0-852D7629881C}"/>
              </a:ext>
            </a:extLst>
          </p:cNvPr>
          <p:cNvSpPr>
            <a:spLocks noGrp="1"/>
          </p:cNvSpPr>
          <p:nvPr>
            <p:ph idx="1"/>
          </p:nvPr>
        </p:nvSpPr>
        <p:spPr>
          <a:xfrm>
            <a:off x="525516" y="3417573"/>
            <a:ext cx="4593021" cy="2619839"/>
          </a:xfrm>
        </p:spPr>
        <p:txBody>
          <a:bodyPr anchor="ctr">
            <a:normAutofit/>
          </a:bodyPr>
          <a:lstStyle/>
          <a:p>
            <a:r>
              <a:rPr lang="en-CA" sz="2400" dirty="0"/>
              <a:t>To put </a:t>
            </a:r>
            <a:r>
              <a:rPr lang="en-CA" sz="2400" dirty="0" err="1"/>
              <a:t>beaglebone</a:t>
            </a:r>
            <a:r>
              <a:rPr lang="en-CA" sz="2400" dirty="0"/>
              <a:t> on the sleep we connected the </a:t>
            </a:r>
            <a:r>
              <a:rPr lang="en-CA" sz="2400" dirty="0" err="1"/>
              <a:t>beaglebone</a:t>
            </a:r>
            <a:r>
              <a:rPr lang="en-CA" sz="2400" dirty="0"/>
              <a:t> black with the laptop using the USB cable. It required GNU nano editor, terminal and GCC compiler. In the upcoming slides, sleep mode is demonstrated.</a:t>
            </a:r>
          </a:p>
        </p:txBody>
      </p:sp>
      <p:sp>
        <p:nvSpPr>
          <p:cNvPr id="6" name="TextBox 5">
            <a:extLst>
              <a:ext uri="{FF2B5EF4-FFF2-40B4-BE49-F238E27FC236}">
                <a16:creationId xmlns:a16="http://schemas.microsoft.com/office/drawing/2014/main" id="{DD62C58B-C09A-424B-B1C2-B2EDACEF9845}"/>
              </a:ext>
            </a:extLst>
          </p:cNvPr>
          <p:cNvSpPr txBox="1"/>
          <p:nvPr/>
        </p:nvSpPr>
        <p:spPr>
          <a:xfrm>
            <a:off x="9884957" y="6657945"/>
            <a:ext cx="230704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www.embarcados.com.br/paho-mqtt-em-c-no-linux-embarcado/">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Tree>
    <p:extLst>
      <p:ext uri="{BB962C8B-B14F-4D97-AF65-F5344CB8AC3E}">
        <p14:creationId xmlns:p14="http://schemas.microsoft.com/office/powerpoint/2010/main" val="599621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86"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8"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89"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0"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1"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2"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3"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4"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5"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81DA3E6-B66A-4072-9E5D-E364C2404474}"/>
              </a:ext>
            </a:extLst>
          </p:cNvPr>
          <p:cNvSpPr>
            <a:spLocks noGrp="1"/>
          </p:cNvSpPr>
          <p:nvPr>
            <p:ph type="title"/>
          </p:nvPr>
        </p:nvSpPr>
        <p:spPr>
          <a:xfrm>
            <a:off x="786385" y="841248"/>
            <a:ext cx="3515244" cy="5340097"/>
          </a:xfrm>
        </p:spPr>
        <p:txBody>
          <a:bodyPr anchor="ctr">
            <a:normAutofit/>
          </a:bodyPr>
          <a:lstStyle/>
          <a:p>
            <a:r>
              <a:rPr lang="en-CA" sz="4800">
                <a:solidFill>
                  <a:schemeClr val="bg1"/>
                </a:solidFill>
              </a:rPr>
              <a:t>LIBRARIES INCLUDED</a:t>
            </a:r>
          </a:p>
        </p:txBody>
      </p:sp>
      <p:graphicFrame>
        <p:nvGraphicFramePr>
          <p:cNvPr id="5" name="Content Placeholder 2">
            <a:extLst>
              <a:ext uri="{FF2B5EF4-FFF2-40B4-BE49-F238E27FC236}">
                <a16:creationId xmlns:a16="http://schemas.microsoft.com/office/drawing/2014/main" id="{F12143E3-9DA2-4B99-B307-42DD880A8C78}"/>
              </a:ext>
            </a:extLst>
          </p:cNvPr>
          <p:cNvGraphicFramePr>
            <a:graphicFrameLocks noGrp="1"/>
          </p:cNvGraphicFramePr>
          <p:nvPr>
            <p:ph idx="1"/>
            <p:extLst>
              <p:ext uri="{D42A27DB-BD31-4B8C-83A1-F6EECF244321}">
                <p14:modId xmlns:p14="http://schemas.microsoft.com/office/powerpoint/2010/main" val="2991974558"/>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9914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text, computer, indoor, computer&#10;&#10;Description automatically generated">
            <a:extLst>
              <a:ext uri="{FF2B5EF4-FFF2-40B4-BE49-F238E27FC236}">
                <a16:creationId xmlns:a16="http://schemas.microsoft.com/office/drawing/2014/main" id="{41426DD8-19EF-4ECA-9324-66E55870E577}"/>
              </a:ext>
            </a:extLst>
          </p:cNvPr>
          <p:cNvPicPr>
            <a:picLocks noChangeAspect="1"/>
          </p:cNvPicPr>
          <p:nvPr/>
        </p:nvPicPr>
        <p:blipFill rotWithShape="1">
          <a:blip r:embed="rId2">
            <a:extLst>
              <a:ext uri="{28A0092B-C50C-407E-A947-70E740481C1C}">
                <a14:useLocalDpi xmlns:a14="http://schemas.microsoft.com/office/drawing/2010/main" val="0"/>
              </a:ext>
            </a:extLst>
          </a:blip>
          <a:srcRect l="24738" r="33074"/>
          <a:stretch/>
        </p:blipFill>
        <p:spPr>
          <a:xfrm rot="5400000">
            <a:off x="2667000" y="-2667000"/>
            <a:ext cx="6858000" cy="12192000"/>
          </a:xfrm>
          <a:prstGeom prst="rect">
            <a:avLst/>
          </a:prstGeom>
        </p:spPr>
      </p:pic>
      <p:sp>
        <p:nvSpPr>
          <p:cNvPr id="22" name="Rectangle 2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C74EB7-0508-43A7-9413-8CCE0B30B85C}"/>
              </a:ext>
            </a:extLst>
          </p:cNvPr>
          <p:cNvSpPr>
            <a:spLocks noGrp="1"/>
          </p:cNvSpPr>
          <p:nvPr>
            <p:ph type="title"/>
          </p:nvPr>
        </p:nvSpPr>
        <p:spPr>
          <a:xfrm>
            <a:off x="523875" y="425950"/>
            <a:ext cx="11210925" cy="744836"/>
          </a:xfrm>
        </p:spPr>
        <p:txBody>
          <a:bodyPr>
            <a:normAutofit/>
          </a:bodyPr>
          <a:lstStyle/>
          <a:p>
            <a:pPr algn="ctr"/>
            <a:r>
              <a:rPr lang="en-CA" sz="3600" dirty="0">
                <a:solidFill>
                  <a:schemeClr val="tx1">
                    <a:lumMod val="85000"/>
                    <a:lumOff val="15000"/>
                  </a:schemeClr>
                </a:solidFill>
              </a:rPr>
              <a:t>CONNECTION</a:t>
            </a:r>
          </a:p>
        </p:txBody>
      </p:sp>
      <p:cxnSp>
        <p:nvCxnSpPr>
          <p:cNvPr id="24" name="Straight Connector 2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242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6B7BA41E-1579-492F-B59C-FEFF23801DF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DA9A569A-0E5F-4501-8F91-CB597E574EF4}"/>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TERMINAL COMMANDS</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505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D891EE9C-3FC3-4D32-8214-C32DFF869DB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D86D1-42EB-4792-AD69-286F27BC7F92}"/>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CODING</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291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8F3484D-8B67-44CD-AB70-97584AA73E87}"/>
              </a:ext>
            </a:extLst>
          </p:cNvPr>
          <p:cNvPicPr>
            <a:picLocks noChangeAspect="1"/>
          </p:cNvPicPr>
          <p:nvPr/>
        </p:nvPicPr>
        <p:blipFill rotWithShape="1">
          <a:blip r:embed="rId2">
            <a:alphaModFix amt="35000"/>
          </a:blip>
          <a:srcRect b="12791"/>
          <a:stretch/>
        </p:blipFill>
        <p:spPr>
          <a:xfrm>
            <a:off x="20" y="10"/>
            <a:ext cx="12191980" cy="6857990"/>
          </a:xfrm>
          <a:prstGeom prst="rect">
            <a:avLst/>
          </a:prstGeom>
        </p:spPr>
      </p:pic>
      <p:sp>
        <p:nvSpPr>
          <p:cNvPr id="2" name="Title 1">
            <a:extLst>
              <a:ext uri="{FF2B5EF4-FFF2-40B4-BE49-F238E27FC236}">
                <a16:creationId xmlns:a16="http://schemas.microsoft.com/office/drawing/2014/main" id="{C0AED708-B726-480D-B433-DA961987714C}"/>
              </a:ext>
            </a:extLst>
          </p:cNvPr>
          <p:cNvSpPr>
            <a:spLocks noGrp="1"/>
          </p:cNvSpPr>
          <p:nvPr>
            <p:ph type="title"/>
          </p:nvPr>
        </p:nvSpPr>
        <p:spPr>
          <a:xfrm>
            <a:off x="838200" y="365125"/>
            <a:ext cx="10515600" cy="1325563"/>
          </a:xfrm>
        </p:spPr>
        <p:txBody>
          <a:bodyPr>
            <a:normAutofit/>
          </a:bodyPr>
          <a:lstStyle/>
          <a:p>
            <a:pPr algn="ctr"/>
            <a:r>
              <a:rPr lang="en-CA" b="1" dirty="0">
                <a:solidFill>
                  <a:srgbClr val="FFFFFF"/>
                </a:solidFill>
              </a:rPr>
              <a:t>UNTIL NOW</a:t>
            </a:r>
          </a:p>
        </p:txBody>
      </p:sp>
      <p:graphicFrame>
        <p:nvGraphicFramePr>
          <p:cNvPr id="5" name="Content Placeholder 2">
            <a:extLst>
              <a:ext uri="{FF2B5EF4-FFF2-40B4-BE49-F238E27FC236}">
                <a16:creationId xmlns:a16="http://schemas.microsoft.com/office/drawing/2014/main" id="{B3504621-33EA-40D3-BB62-AD79B5C3D78B}"/>
              </a:ext>
            </a:extLst>
          </p:cNvPr>
          <p:cNvGraphicFramePr>
            <a:graphicFrameLocks noGrp="1"/>
          </p:cNvGraphicFramePr>
          <p:nvPr>
            <p:ph idx="1"/>
            <p:extLst>
              <p:ext uri="{D42A27DB-BD31-4B8C-83A1-F6EECF244321}">
                <p14:modId xmlns:p14="http://schemas.microsoft.com/office/powerpoint/2010/main" val="37176499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250536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7E18A17-F4C1-4B50-9E44-4E29545C4E89}"/>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F16E93-84AE-4333-BE49-00B71AE40DD4}"/>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OUTPUT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0605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92C1BEA-F7D3-4107-88FA-F5B2CD9B9000}"/>
              </a:ext>
            </a:extLst>
          </p:cNvPr>
          <p:cNvSpPr>
            <a:spLocks noGrp="1"/>
          </p:cNvSpPr>
          <p:nvPr>
            <p:ph type="title"/>
          </p:nvPr>
        </p:nvSpPr>
        <p:spPr>
          <a:xfrm>
            <a:off x="786385" y="841248"/>
            <a:ext cx="3515244" cy="5340097"/>
          </a:xfrm>
        </p:spPr>
        <p:txBody>
          <a:bodyPr anchor="ctr">
            <a:normAutofit/>
          </a:bodyPr>
          <a:lstStyle/>
          <a:p>
            <a:r>
              <a:rPr lang="en-CA" sz="4800">
                <a:solidFill>
                  <a:schemeClr val="bg1"/>
                </a:solidFill>
              </a:rPr>
              <a:t>OUTPUT POWER BY BEAGLEBONE BLACK</a:t>
            </a:r>
          </a:p>
        </p:txBody>
      </p:sp>
      <p:graphicFrame>
        <p:nvGraphicFramePr>
          <p:cNvPr id="5" name="Content Placeholder 2">
            <a:extLst>
              <a:ext uri="{FF2B5EF4-FFF2-40B4-BE49-F238E27FC236}">
                <a16:creationId xmlns:a16="http://schemas.microsoft.com/office/drawing/2014/main" id="{2B801293-0427-45EC-ABBE-6C5D8BEF89C4}"/>
              </a:ext>
            </a:extLst>
          </p:cNvPr>
          <p:cNvGraphicFramePr>
            <a:graphicFrameLocks noGrp="1"/>
          </p:cNvGraphicFramePr>
          <p:nvPr>
            <p:ph idx="1"/>
            <p:extLst>
              <p:ext uri="{D42A27DB-BD31-4B8C-83A1-F6EECF244321}">
                <p14:modId xmlns:p14="http://schemas.microsoft.com/office/powerpoint/2010/main" val="1570901494"/>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3177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 electronics, circuit&#10;&#10;Description automatically generated">
            <a:extLst>
              <a:ext uri="{FF2B5EF4-FFF2-40B4-BE49-F238E27FC236}">
                <a16:creationId xmlns:a16="http://schemas.microsoft.com/office/drawing/2014/main" id="{F2C467F0-A238-4788-AB5B-C75A2A43DE9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4322" r="9091" b="7905"/>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DB2321-B3AA-4690-8471-E3EE7A4FF1BF}"/>
              </a:ext>
            </a:extLst>
          </p:cNvPr>
          <p:cNvSpPr>
            <a:spLocks noGrp="1"/>
          </p:cNvSpPr>
          <p:nvPr>
            <p:ph type="title"/>
          </p:nvPr>
        </p:nvSpPr>
        <p:spPr>
          <a:xfrm>
            <a:off x="594804" y="640263"/>
            <a:ext cx="6619811" cy="1344975"/>
          </a:xfrm>
        </p:spPr>
        <p:txBody>
          <a:bodyPr>
            <a:normAutofit/>
          </a:bodyPr>
          <a:lstStyle/>
          <a:p>
            <a:pPr algn="ctr"/>
            <a:r>
              <a:rPr lang="en-CA" sz="5400" b="1" dirty="0"/>
              <a:t>ARDUINO MEGA</a:t>
            </a:r>
          </a:p>
        </p:txBody>
      </p:sp>
      <p:sp>
        <p:nvSpPr>
          <p:cNvPr id="3" name="Content Placeholder 2">
            <a:extLst>
              <a:ext uri="{FF2B5EF4-FFF2-40B4-BE49-F238E27FC236}">
                <a16:creationId xmlns:a16="http://schemas.microsoft.com/office/drawing/2014/main" id="{CB41A0DD-36CE-489D-AA89-3B2A3C8F2223}"/>
              </a:ext>
            </a:extLst>
          </p:cNvPr>
          <p:cNvSpPr>
            <a:spLocks noGrp="1"/>
          </p:cNvSpPr>
          <p:nvPr>
            <p:ph idx="1"/>
          </p:nvPr>
        </p:nvSpPr>
        <p:spPr>
          <a:xfrm>
            <a:off x="594109" y="2121763"/>
            <a:ext cx="6620505" cy="3773010"/>
          </a:xfrm>
        </p:spPr>
        <p:txBody>
          <a:bodyPr>
            <a:noAutofit/>
          </a:bodyPr>
          <a:lstStyle/>
          <a:p>
            <a:r>
              <a:rPr lang="en-US" sz="3200" dirty="0"/>
              <a:t>Arduino Mega is the slave device in our system for connecting GSM Module and fingerprint sensor.</a:t>
            </a:r>
          </a:p>
          <a:p>
            <a:r>
              <a:rPr lang="en-US" sz="3200" dirty="0"/>
              <a:t>It is a microcontroller based on the </a:t>
            </a:r>
            <a:r>
              <a:rPr lang="en-CA" sz="3200" dirty="0"/>
              <a:t>ATmega2560</a:t>
            </a:r>
            <a:r>
              <a:rPr lang="en-US" sz="3200" dirty="0"/>
              <a:t>.</a:t>
            </a:r>
          </a:p>
          <a:p>
            <a:r>
              <a:rPr lang="en-US" sz="3200" dirty="0"/>
              <a:t>The Arduino Mega can be powered via the USB connection or with an external power supply. The power source is selected automatically.</a:t>
            </a:r>
          </a:p>
        </p:txBody>
      </p:sp>
      <p:sp>
        <p:nvSpPr>
          <p:cNvPr id="6" name="TextBox 5">
            <a:extLst>
              <a:ext uri="{FF2B5EF4-FFF2-40B4-BE49-F238E27FC236}">
                <a16:creationId xmlns:a16="http://schemas.microsoft.com/office/drawing/2014/main" id="{139C0A21-25C5-49EF-BD21-93B6C6A93CF5}"/>
              </a:ext>
            </a:extLst>
          </p:cNvPr>
          <p:cNvSpPr txBox="1"/>
          <p:nvPr/>
        </p:nvSpPr>
        <p:spPr>
          <a:xfrm>
            <a:off x="9751908" y="6657945"/>
            <a:ext cx="244009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masqfoto.blogspot.com/2013/02/tanque-controlado-por-arduino.html">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CA" sz="700">
              <a:solidFill>
                <a:srgbClr val="FFFFFF"/>
              </a:solidFill>
            </a:endParaRPr>
          </a:p>
        </p:txBody>
      </p:sp>
    </p:spTree>
    <p:extLst>
      <p:ext uri="{BB962C8B-B14F-4D97-AF65-F5344CB8AC3E}">
        <p14:creationId xmlns:p14="http://schemas.microsoft.com/office/powerpoint/2010/main" val="1193734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8">
            <a:extLst>
              <a:ext uri="{FF2B5EF4-FFF2-40B4-BE49-F238E27FC236}">
                <a16:creationId xmlns:a16="http://schemas.microsoft.com/office/drawing/2014/main" id="{0450C687-86B5-4248-BEBB-0B59B7977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0">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066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851016-B771-4274-9969-D92D20893F6A}"/>
              </a:ext>
            </a:extLst>
          </p:cNvPr>
          <p:cNvSpPr>
            <a:spLocks noGrp="1"/>
          </p:cNvSpPr>
          <p:nvPr>
            <p:ph type="title"/>
          </p:nvPr>
        </p:nvSpPr>
        <p:spPr>
          <a:xfrm>
            <a:off x="1166648" y="721805"/>
            <a:ext cx="4264888" cy="2221992"/>
          </a:xfrm>
        </p:spPr>
        <p:txBody>
          <a:bodyPr>
            <a:normAutofit/>
          </a:bodyPr>
          <a:lstStyle/>
          <a:p>
            <a:r>
              <a:rPr lang="en-CA" sz="3900"/>
              <a:t>POWER REQUIREMENT FOR ARDUINO MEGA</a:t>
            </a:r>
          </a:p>
        </p:txBody>
      </p:sp>
      <p:sp>
        <p:nvSpPr>
          <p:cNvPr id="41" name="Rectangle 1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14">
            <a:extLst>
              <a:ext uri="{FF2B5EF4-FFF2-40B4-BE49-F238E27FC236}">
                <a16:creationId xmlns:a16="http://schemas.microsoft.com/office/drawing/2014/main" id="{A9B4CF53-BC95-46A2-B37D-D05450472B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43" name="Rectangle 64">
              <a:extLst>
                <a:ext uri="{FF2B5EF4-FFF2-40B4-BE49-F238E27FC236}">
                  <a16:creationId xmlns:a16="http://schemas.microsoft.com/office/drawing/2014/main" id="{82FB6946-B6BC-49D3-BB97-5BB97BCDA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6">
              <a:extLst>
                <a:ext uri="{FF2B5EF4-FFF2-40B4-BE49-F238E27FC236}">
                  <a16:creationId xmlns:a16="http://schemas.microsoft.com/office/drawing/2014/main" id="{D7D05801-3139-44B5-9BA4-80BF38143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C1285406-A9A8-420E-B8E4-793B60049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8B3D20EE-1C4E-4D4C-BCA6-8EDFF7C50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C1515A89-664B-462C-9F5A-1E58EC54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6">
              <a:extLst>
                <a:ext uri="{FF2B5EF4-FFF2-40B4-BE49-F238E27FC236}">
                  <a16:creationId xmlns:a16="http://schemas.microsoft.com/office/drawing/2014/main" id="{A3161A7D-FA76-4326-BAB9-6E0233A01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4">
              <a:extLst>
                <a:ext uri="{FF2B5EF4-FFF2-40B4-BE49-F238E27FC236}">
                  <a16:creationId xmlns:a16="http://schemas.microsoft.com/office/drawing/2014/main" id="{AA24BE7B-1AAC-463B-9FEF-7590317F4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6">
              <a:extLst>
                <a:ext uri="{FF2B5EF4-FFF2-40B4-BE49-F238E27FC236}">
                  <a16:creationId xmlns:a16="http://schemas.microsoft.com/office/drawing/2014/main" id="{56AB4F15-4844-457A-AF46-3D1D1AE34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4">
              <a:extLst>
                <a:ext uri="{FF2B5EF4-FFF2-40B4-BE49-F238E27FC236}">
                  <a16:creationId xmlns:a16="http://schemas.microsoft.com/office/drawing/2014/main" id="{2260C4BD-CAAF-4776-AD3C-8449E4750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6">
              <a:extLst>
                <a:ext uri="{FF2B5EF4-FFF2-40B4-BE49-F238E27FC236}">
                  <a16:creationId xmlns:a16="http://schemas.microsoft.com/office/drawing/2014/main" id="{BFEFE041-1ED6-448D-AB61-539755AB9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4">
              <a:extLst>
                <a:ext uri="{FF2B5EF4-FFF2-40B4-BE49-F238E27FC236}">
                  <a16:creationId xmlns:a16="http://schemas.microsoft.com/office/drawing/2014/main" id="{91B5294C-A473-487E-B001-D0B9E60E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6">
              <a:extLst>
                <a:ext uri="{FF2B5EF4-FFF2-40B4-BE49-F238E27FC236}">
                  <a16:creationId xmlns:a16="http://schemas.microsoft.com/office/drawing/2014/main" id="{1CB2FBA8-54F5-4AAC-A317-EE8CD705E5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4">
              <a:extLst>
                <a:ext uri="{FF2B5EF4-FFF2-40B4-BE49-F238E27FC236}">
                  <a16:creationId xmlns:a16="http://schemas.microsoft.com/office/drawing/2014/main" id="{260C043C-3DD1-45AE-8C57-3B00D058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6">
              <a:extLst>
                <a:ext uri="{FF2B5EF4-FFF2-40B4-BE49-F238E27FC236}">
                  <a16:creationId xmlns:a16="http://schemas.microsoft.com/office/drawing/2014/main" id="{2AF05C5C-202A-4D8F-BE6C-10BBC01B0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4">
              <a:extLst>
                <a:ext uri="{FF2B5EF4-FFF2-40B4-BE49-F238E27FC236}">
                  <a16:creationId xmlns:a16="http://schemas.microsoft.com/office/drawing/2014/main" id="{D5F0CE7E-3C13-48B7-B758-56D1ECF99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6">
              <a:extLst>
                <a:ext uri="{FF2B5EF4-FFF2-40B4-BE49-F238E27FC236}">
                  <a16:creationId xmlns:a16="http://schemas.microsoft.com/office/drawing/2014/main" id="{62231363-AC94-4C4D-A832-B5F6C25F02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4">
              <a:extLst>
                <a:ext uri="{FF2B5EF4-FFF2-40B4-BE49-F238E27FC236}">
                  <a16:creationId xmlns:a16="http://schemas.microsoft.com/office/drawing/2014/main" id="{109068F2-E473-4D37-8B86-E277B12CE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6">
              <a:extLst>
                <a:ext uri="{FF2B5EF4-FFF2-40B4-BE49-F238E27FC236}">
                  <a16:creationId xmlns:a16="http://schemas.microsoft.com/office/drawing/2014/main" id="{69243EA3-CC31-43A5-B7BA-8077D99453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4">
              <a:extLst>
                <a:ext uri="{FF2B5EF4-FFF2-40B4-BE49-F238E27FC236}">
                  <a16:creationId xmlns:a16="http://schemas.microsoft.com/office/drawing/2014/main" id="{81597D69-9411-4FE0-9741-385ED1D4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6">
              <a:extLst>
                <a:ext uri="{FF2B5EF4-FFF2-40B4-BE49-F238E27FC236}">
                  <a16:creationId xmlns:a16="http://schemas.microsoft.com/office/drawing/2014/main" id="{AEC6CFC5-C230-4B82-B3DA-852FC60C2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Rectangle 3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2245DD-9FA2-479B-86FD-FD30BEE308A7}"/>
              </a:ext>
            </a:extLst>
          </p:cNvPr>
          <p:cNvSpPr>
            <a:spLocks noGrp="1"/>
          </p:cNvSpPr>
          <p:nvPr>
            <p:ph idx="1"/>
          </p:nvPr>
        </p:nvSpPr>
        <p:spPr>
          <a:xfrm>
            <a:off x="1166648" y="3531476"/>
            <a:ext cx="4264888" cy="3034862"/>
          </a:xfrm>
        </p:spPr>
        <p:txBody>
          <a:bodyPr anchor="ctr">
            <a:normAutofit/>
          </a:bodyPr>
          <a:lstStyle/>
          <a:p>
            <a:pPr marL="0" indent="0">
              <a:buNone/>
            </a:pPr>
            <a:endParaRPr lang="en-US" sz="1800"/>
          </a:p>
          <a:p>
            <a:endParaRPr lang="en-CA" sz="1800"/>
          </a:p>
        </p:txBody>
      </p:sp>
      <p:graphicFrame>
        <p:nvGraphicFramePr>
          <p:cNvPr id="4" name="Table 3">
            <a:extLst>
              <a:ext uri="{FF2B5EF4-FFF2-40B4-BE49-F238E27FC236}">
                <a16:creationId xmlns:a16="http://schemas.microsoft.com/office/drawing/2014/main" id="{4A6A2B44-394C-4B53-BEBD-562CF16C587F}"/>
              </a:ext>
            </a:extLst>
          </p:cNvPr>
          <p:cNvGraphicFramePr>
            <a:graphicFrameLocks noGrp="1"/>
          </p:cNvGraphicFramePr>
          <p:nvPr>
            <p:extLst>
              <p:ext uri="{D42A27DB-BD31-4B8C-83A1-F6EECF244321}">
                <p14:modId xmlns:p14="http://schemas.microsoft.com/office/powerpoint/2010/main" val="3919212655"/>
              </p:ext>
            </p:extLst>
          </p:nvPr>
        </p:nvGraphicFramePr>
        <p:xfrm>
          <a:off x="6377040" y="322966"/>
          <a:ext cx="5526789" cy="6212070"/>
        </p:xfrm>
        <a:graphic>
          <a:graphicData uri="http://schemas.openxmlformats.org/drawingml/2006/table">
            <a:tbl>
              <a:tblPr firstRow="1" bandRow="1"/>
              <a:tblGrid>
                <a:gridCol w="2931355">
                  <a:extLst>
                    <a:ext uri="{9D8B030D-6E8A-4147-A177-3AD203B41FA5}">
                      <a16:colId xmlns:a16="http://schemas.microsoft.com/office/drawing/2014/main" val="3333073886"/>
                    </a:ext>
                  </a:extLst>
                </a:gridCol>
                <a:gridCol w="2595434">
                  <a:extLst>
                    <a:ext uri="{9D8B030D-6E8A-4147-A177-3AD203B41FA5}">
                      <a16:colId xmlns:a16="http://schemas.microsoft.com/office/drawing/2014/main" val="2872542206"/>
                    </a:ext>
                  </a:extLst>
                </a:gridCol>
              </a:tblGrid>
              <a:tr h="560105">
                <a:tc>
                  <a:txBody>
                    <a:bodyPr/>
                    <a:lstStyle/>
                    <a:p>
                      <a:r>
                        <a:rPr lang="en-CA" sz="2500">
                          <a:effectLst/>
                        </a:rPr>
                        <a:t>Operating Voltage</a:t>
                      </a:r>
                    </a:p>
                  </a:txBody>
                  <a:tcPr marL="127296" marR="127296" marT="63648" marB="63648" anchor="ctr">
                    <a:lnL>
                      <a:noFill/>
                    </a:lnL>
                    <a:lnR>
                      <a:noFill/>
                    </a:lnR>
                    <a:lnT>
                      <a:noFill/>
                    </a:lnT>
                    <a:lnB>
                      <a:noFill/>
                    </a:lnB>
                    <a:solidFill>
                      <a:srgbClr val="F1F1F1"/>
                    </a:solidFill>
                  </a:tcPr>
                </a:tc>
                <a:tc>
                  <a:txBody>
                    <a:bodyPr/>
                    <a:lstStyle/>
                    <a:p>
                      <a:r>
                        <a:rPr lang="en-CA" sz="2500">
                          <a:effectLst/>
                        </a:rPr>
                        <a:t>5V</a:t>
                      </a:r>
                    </a:p>
                  </a:txBody>
                  <a:tcPr marL="127296" marR="127296" marT="63648" marB="63648" anchor="ctr">
                    <a:lnL>
                      <a:noFill/>
                    </a:lnL>
                    <a:lnR>
                      <a:noFill/>
                    </a:lnR>
                    <a:lnT>
                      <a:noFill/>
                    </a:lnT>
                    <a:lnB>
                      <a:noFill/>
                    </a:lnB>
                    <a:solidFill>
                      <a:srgbClr val="F1F1F1"/>
                    </a:solidFill>
                  </a:tcPr>
                </a:tc>
                <a:extLst>
                  <a:ext uri="{0D108BD9-81ED-4DB2-BD59-A6C34878D82A}">
                    <a16:rowId xmlns:a16="http://schemas.microsoft.com/office/drawing/2014/main" val="2040029491"/>
                  </a:ext>
                </a:extLst>
              </a:tr>
              <a:tr h="941994">
                <a:tc>
                  <a:txBody>
                    <a:bodyPr/>
                    <a:lstStyle/>
                    <a:p>
                      <a:r>
                        <a:rPr lang="en-CA" sz="2500">
                          <a:effectLst/>
                        </a:rPr>
                        <a:t>Input Voltage (recommended)</a:t>
                      </a:r>
                    </a:p>
                  </a:txBody>
                  <a:tcPr marL="127296" marR="127296" marT="63648" marB="63648" anchor="ctr">
                    <a:lnL>
                      <a:noFill/>
                    </a:lnL>
                    <a:lnR>
                      <a:noFill/>
                    </a:lnR>
                    <a:lnT>
                      <a:noFill/>
                    </a:lnT>
                    <a:lnB>
                      <a:noFill/>
                    </a:lnB>
                    <a:solidFill>
                      <a:srgbClr val="FFFFFF"/>
                    </a:solidFill>
                  </a:tcPr>
                </a:tc>
                <a:tc>
                  <a:txBody>
                    <a:bodyPr/>
                    <a:lstStyle/>
                    <a:p>
                      <a:r>
                        <a:rPr lang="en-CA" sz="2500">
                          <a:effectLst/>
                        </a:rPr>
                        <a:t>7-12V</a:t>
                      </a:r>
                    </a:p>
                  </a:txBody>
                  <a:tcPr marL="127296" marR="127296" marT="63648" marB="63648" anchor="ctr">
                    <a:lnL>
                      <a:noFill/>
                    </a:lnL>
                    <a:lnR>
                      <a:noFill/>
                    </a:lnR>
                    <a:lnT>
                      <a:noFill/>
                    </a:lnT>
                    <a:lnB>
                      <a:noFill/>
                    </a:lnB>
                    <a:solidFill>
                      <a:srgbClr val="FFFFFF"/>
                    </a:solidFill>
                  </a:tcPr>
                </a:tc>
                <a:extLst>
                  <a:ext uri="{0D108BD9-81ED-4DB2-BD59-A6C34878D82A}">
                    <a16:rowId xmlns:a16="http://schemas.microsoft.com/office/drawing/2014/main" val="4220211427"/>
                  </a:ext>
                </a:extLst>
              </a:tr>
              <a:tr h="941994">
                <a:tc>
                  <a:txBody>
                    <a:bodyPr/>
                    <a:lstStyle/>
                    <a:p>
                      <a:r>
                        <a:rPr lang="en-CA" sz="2500">
                          <a:effectLst/>
                        </a:rPr>
                        <a:t>Input Voltage (limit)</a:t>
                      </a:r>
                    </a:p>
                  </a:txBody>
                  <a:tcPr marL="127296" marR="127296" marT="63648" marB="63648" anchor="ctr">
                    <a:lnL>
                      <a:noFill/>
                    </a:lnL>
                    <a:lnR>
                      <a:noFill/>
                    </a:lnR>
                    <a:lnT>
                      <a:noFill/>
                    </a:lnT>
                    <a:lnB>
                      <a:noFill/>
                    </a:lnB>
                    <a:solidFill>
                      <a:srgbClr val="F1F1F1"/>
                    </a:solidFill>
                  </a:tcPr>
                </a:tc>
                <a:tc>
                  <a:txBody>
                    <a:bodyPr/>
                    <a:lstStyle/>
                    <a:p>
                      <a:r>
                        <a:rPr lang="en-CA" sz="2500">
                          <a:effectLst/>
                        </a:rPr>
                        <a:t>6-20V</a:t>
                      </a:r>
                    </a:p>
                  </a:txBody>
                  <a:tcPr marL="127296" marR="127296" marT="63648" marB="63648" anchor="ctr">
                    <a:lnL>
                      <a:noFill/>
                    </a:lnL>
                    <a:lnR>
                      <a:noFill/>
                    </a:lnR>
                    <a:lnT>
                      <a:noFill/>
                    </a:lnT>
                    <a:lnB>
                      <a:noFill/>
                    </a:lnB>
                    <a:solidFill>
                      <a:srgbClr val="F1F1F1"/>
                    </a:solidFill>
                  </a:tcPr>
                </a:tc>
                <a:extLst>
                  <a:ext uri="{0D108BD9-81ED-4DB2-BD59-A6C34878D82A}">
                    <a16:rowId xmlns:a16="http://schemas.microsoft.com/office/drawing/2014/main" val="492025182"/>
                  </a:ext>
                </a:extLst>
              </a:tr>
              <a:tr h="1323884">
                <a:tc>
                  <a:txBody>
                    <a:bodyPr/>
                    <a:lstStyle/>
                    <a:p>
                      <a:r>
                        <a:rPr lang="en-CA" sz="2500">
                          <a:effectLst/>
                        </a:rPr>
                        <a:t>Digital I/O Pins</a:t>
                      </a:r>
                    </a:p>
                  </a:txBody>
                  <a:tcPr marL="127296" marR="127296" marT="63648" marB="63648" anchor="ctr">
                    <a:lnL>
                      <a:noFill/>
                    </a:lnL>
                    <a:lnR>
                      <a:noFill/>
                    </a:lnR>
                    <a:lnT>
                      <a:noFill/>
                    </a:lnT>
                    <a:lnB>
                      <a:noFill/>
                    </a:lnB>
                    <a:solidFill>
                      <a:srgbClr val="FFFFFF"/>
                    </a:solidFill>
                  </a:tcPr>
                </a:tc>
                <a:tc>
                  <a:txBody>
                    <a:bodyPr/>
                    <a:lstStyle/>
                    <a:p>
                      <a:r>
                        <a:rPr lang="en-US" sz="2500">
                          <a:effectLst/>
                        </a:rPr>
                        <a:t>54 (of which 15 provide PWM output)</a:t>
                      </a:r>
                    </a:p>
                  </a:txBody>
                  <a:tcPr marL="127296" marR="127296" marT="63648" marB="63648" anchor="ctr">
                    <a:lnL>
                      <a:noFill/>
                    </a:lnL>
                    <a:lnR>
                      <a:noFill/>
                    </a:lnR>
                    <a:lnT>
                      <a:noFill/>
                    </a:lnT>
                    <a:lnB>
                      <a:noFill/>
                    </a:lnB>
                    <a:solidFill>
                      <a:srgbClr val="FFFFFF"/>
                    </a:solidFill>
                  </a:tcPr>
                </a:tc>
                <a:extLst>
                  <a:ext uri="{0D108BD9-81ED-4DB2-BD59-A6C34878D82A}">
                    <a16:rowId xmlns:a16="http://schemas.microsoft.com/office/drawing/2014/main" val="4210756164"/>
                  </a:ext>
                </a:extLst>
              </a:tr>
              <a:tr h="560105">
                <a:tc>
                  <a:txBody>
                    <a:bodyPr/>
                    <a:lstStyle/>
                    <a:p>
                      <a:r>
                        <a:rPr lang="en-CA" sz="2500">
                          <a:effectLst/>
                        </a:rPr>
                        <a:t>Analog Input Pins</a:t>
                      </a:r>
                    </a:p>
                  </a:txBody>
                  <a:tcPr marL="127296" marR="127296" marT="63648" marB="63648" anchor="ctr">
                    <a:lnL>
                      <a:noFill/>
                    </a:lnL>
                    <a:lnR>
                      <a:noFill/>
                    </a:lnR>
                    <a:lnT>
                      <a:noFill/>
                    </a:lnT>
                    <a:lnB>
                      <a:noFill/>
                    </a:lnB>
                    <a:solidFill>
                      <a:srgbClr val="F1F1F1"/>
                    </a:solidFill>
                  </a:tcPr>
                </a:tc>
                <a:tc>
                  <a:txBody>
                    <a:bodyPr/>
                    <a:lstStyle/>
                    <a:p>
                      <a:r>
                        <a:rPr lang="en-CA" sz="2500">
                          <a:effectLst/>
                        </a:rPr>
                        <a:t>16</a:t>
                      </a:r>
                    </a:p>
                  </a:txBody>
                  <a:tcPr marL="127296" marR="127296" marT="63648" marB="63648" anchor="ctr">
                    <a:lnL>
                      <a:noFill/>
                    </a:lnL>
                    <a:lnR>
                      <a:noFill/>
                    </a:lnR>
                    <a:lnT>
                      <a:noFill/>
                    </a:lnT>
                    <a:lnB>
                      <a:noFill/>
                    </a:lnB>
                    <a:solidFill>
                      <a:srgbClr val="F1F1F1"/>
                    </a:solidFill>
                  </a:tcPr>
                </a:tc>
                <a:extLst>
                  <a:ext uri="{0D108BD9-81ED-4DB2-BD59-A6C34878D82A}">
                    <a16:rowId xmlns:a16="http://schemas.microsoft.com/office/drawing/2014/main" val="717961282"/>
                  </a:ext>
                </a:extLst>
              </a:tr>
              <a:tr h="941994">
                <a:tc>
                  <a:txBody>
                    <a:bodyPr/>
                    <a:lstStyle/>
                    <a:p>
                      <a:r>
                        <a:rPr lang="it-IT" sz="2500">
                          <a:effectLst/>
                        </a:rPr>
                        <a:t>DC Current per I/O Pin</a:t>
                      </a:r>
                    </a:p>
                  </a:txBody>
                  <a:tcPr marL="127296" marR="127296" marT="63648" marB="63648" anchor="ctr">
                    <a:lnL>
                      <a:noFill/>
                    </a:lnL>
                    <a:lnR>
                      <a:noFill/>
                    </a:lnR>
                    <a:lnT>
                      <a:noFill/>
                    </a:lnT>
                    <a:lnB>
                      <a:noFill/>
                    </a:lnB>
                    <a:solidFill>
                      <a:srgbClr val="FFFFFF"/>
                    </a:solidFill>
                  </a:tcPr>
                </a:tc>
                <a:tc>
                  <a:txBody>
                    <a:bodyPr/>
                    <a:lstStyle/>
                    <a:p>
                      <a:r>
                        <a:rPr lang="en-CA" sz="2500">
                          <a:effectLst/>
                        </a:rPr>
                        <a:t>20 mA</a:t>
                      </a:r>
                    </a:p>
                  </a:txBody>
                  <a:tcPr marL="127296" marR="127296" marT="63648" marB="63648" anchor="ctr">
                    <a:lnL>
                      <a:noFill/>
                    </a:lnL>
                    <a:lnR>
                      <a:noFill/>
                    </a:lnR>
                    <a:lnT>
                      <a:noFill/>
                    </a:lnT>
                    <a:lnB>
                      <a:noFill/>
                    </a:lnB>
                    <a:solidFill>
                      <a:srgbClr val="FFFFFF"/>
                    </a:solidFill>
                  </a:tcPr>
                </a:tc>
                <a:extLst>
                  <a:ext uri="{0D108BD9-81ED-4DB2-BD59-A6C34878D82A}">
                    <a16:rowId xmlns:a16="http://schemas.microsoft.com/office/drawing/2014/main" val="558370753"/>
                  </a:ext>
                </a:extLst>
              </a:tr>
              <a:tr h="941994">
                <a:tc>
                  <a:txBody>
                    <a:bodyPr/>
                    <a:lstStyle/>
                    <a:p>
                      <a:r>
                        <a:rPr lang="en-CA" sz="2500">
                          <a:effectLst/>
                        </a:rPr>
                        <a:t>DC Current for 3.3V Pin</a:t>
                      </a:r>
                    </a:p>
                  </a:txBody>
                  <a:tcPr marL="127296" marR="127296" marT="63648" marB="63648" anchor="ctr">
                    <a:lnL>
                      <a:noFill/>
                    </a:lnL>
                    <a:lnR>
                      <a:noFill/>
                    </a:lnR>
                    <a:lnT>
                      <a:noFill/>
                    </a:lnT>
                    <a:lnB>
                      <a:noFill/>
                    </a:lnB>
                    <a:solidFill>
                      <a:srgbClr val="F1F1F1"/>
                    </a:solidFill>
                  </a:tcPr>
                </a:tc>
                <a:tc>
                  <a:txBody>
                    <a:bodyPr/>
                    <a:lstStyle/>
                    <a:p>
                      <a:r>
                        <a:rPr lang="en-CA" sz="2500">
                          <a:effectLst/>
                        </a:rPr>
                        <a:t>50 mA</a:t>
                      </a:r>
                    </a:p>
                  </a:txBody>
                  <a:tcPr marL="127296" marR="127296" marT="63648" marB="63648" anchor="ctr">
                    <a:lnL>
                      <a:noFill/>
                    </a:lnL>
                    <a:lnR>
                      <a:noFill/>
                    </a:lnR>
                    <a:lnT>
                      <a:noFill/>
                    </a:lnT>
                    <a:lnB>
                      <a:noFill/>
                    </a:lnB>
                    <a:solidFill>
                      <a:srgbClr val="F1F1F1"/>
                    </a:solidFill>
                  </a:tcPr>
                </a:tc>
                <a:extLst>
                  <a:ext uri="{0D108BD9-81ED-4DB2-BD59-A6C34878D82A}">
                    <a16:rowId xmlns:a16="http://schemas.microsoft.com/office/drawing/2014/main" val="3428047125"/>
                  </a:ext>
                </a:extLst>
              </a:tr>
            </a:tbl>
          </a:graphicData>
        </a:graphic>
      </p:graphicFrame>
    </p:spTree>
    <p:extLst>
      <p:ext uri="{BB962C8B-B14F-4D97-AF65-F5344CB8AC3E}">
        <p14:creationId xmlns:p14="http://schemas.microsoft.com/office/powerpoint/2010/main" val="2446538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7A3821-B801-4100-8676-123ADC03F39C}"/>
              </a:ext>
            </a:extLst>
          </p:cNvPr>
          <p:cNvPicPr>
            <a:picLocks noChangeAspect="1"/>
          </p:cNvPicPr>
          <p:nvPr/>
        </p:nvPicPr>
        <p:blipFill rotWithShape="1">
          <a:blip r:embed="rId2"/>
          <a:srcRect t="1454" r="13130" b="7636"/>
          <a:stretch/>
        </p:blipFill>
        <p:spPr>
          <a:xfrm>
            <a:off x="20" y="10"/>
            <a:ext cx="12191980" cy="6857990"/>
          </a:xfrm>
          <a:prstGeom prst="rect">
            <a:avLst/>
          </a:prstGeom>
        </p:spPr>
      </p:pic>
      <p:sp>
        <p:nvSpPr>
          <p:cNvPr id="63" name="Rectangle 8">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400B4-46F1-4358-8397-01E63BA2FD4F}"/>
              </a:ext>
            </a:extLst>
          </p:cNvPr>
          <p:cNvSpPr>
            <a:spLocks noGrp="1"/>
          </p:cNvSpPr>
          <p:nvPr>
            <p:ph type="title"/>
          </p:nvPr>
        </p:nvSpPr>
        <p:spPr>
          <a:xfrm>
            <a:off x="594804" y="640263"/>
            <a:ext cx="6619811" cy="1344975"/>
          </a:xfrm>
        </p:spPr>
        <p:txBody>
          <a:bodyPr>
            <a:normAutofit/>
          </a:bodyPr>
          <a:lstStyle/>
          <a:p>
            <a:pPr algn="ctr"/>
            <a:r>
              <a:rPr lang="en-CA" sz="4000" b="1" dirty="0"/>
              <a:t>GSM SIM900 MODULE</a:t>
            </a:r>
          </a:p>
        </p:txBody>
      </p:sp>
      <p:sp>
        <p:nvSpPr>
          <p:cNvPr id="3" name="Content Placeholder 2">
            <a:extLst>
              <a:ext uri="{FF2B5EF4-FFF2-40B4-BE49-F238E27FC236}">
                <a16:creationId xmlns:a16="http://schemas.microsoft.com/office/drawing/2014/main" id="{94E9EF9D-D743-4C31-B36F-889DCB5EC1A1}"/>
              </a:ext>
            </a:extLst>
          </p:cNvPr>
          <p:cNvSpPr>
            <a:spLocks noGrp="1"/>
          </p:cNvSpPr>
          <p:nvPr>
            <p:ph idx="1"/>
          </p:nvPr>
        </p:nvSpPr>
        <p:spPr>
          <a:xfrm>
            <a:off x="594109" y="2121763"/>
            <a:ext cx="6620505" cy="3773010"/>
          </a:xfrm>
        </p:spPr>
        <p:txBody>
          <a:bodyPr>
            <a:normAutofit/>
          </a:bodyPr>
          <a:lstStyle/>
          <a:p>
            <a:r>
              <a:rPr lang="en-US" sz="2400"/>
              <a:t>GSM stands for Global System for Mobile Communications and is the global standard for mobile communications.</a:t>
            </a:r>
          </a:p>
          <a:p>
            <a:r>
              <a:rPr lang="en-US" sz="2400"/>
              <a:t>The GSM GPRS shield is particularly useful as it allows to:</a:t>
            </a:r>
          </a:p>
          <a:p>
            <a:pPr lvl="1"/>
            <a:r>
              <a:rPr lang="en-US"/>
              <a:t>Connect to the Internet over GPRS network</a:t>
            </a:r>
          </a:p>
          <a:p>
            <a:pPr lvl="1"/>
            <a:r>
              <a:rPr lang="en-US"/>
              <a:t>Send and receive SMS</a:t>
            </a:r>
          </a:p>
          <a:p>
            <a:pPr lvl="1"/>
            <a:r>
              <a:rPr lang="en-US"/>
              <a:t>Place and receive phones calls</a:t>
            </a:r>
          </a:p>
        </p:txBody>
      </p:sp>
    </p:spTree>
    <p:extLst>
      <p:ext uri="{BB962C8B-B14F-4D97-AF65-F5344CB8AC3E}">
        <p14:creationId xmlns:p14="http://schemas.microsoft.com/office/powerpoint/2010/main" val="2029579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A74A875-213A-434B-886B-B9F7C67F1E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491" b="14034"/>
          <a:stretch/>
        </p:blipFill>
        <p:spPr bwMode="auto">
          <a:xfrm>
            <a:off x="0"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C3B2B6BF-D433-423D-B4C5-000FD952A9E5}"/>
              </a:ext>
            </a:extLst>
          </p:cNvPr>
          <p:cNvSpPr>
            <a:spLocks noGrp="1"/>
          </p:cNvSpPr>
          <p:nvPr>
            <p:ph type="title"/>
          </p:nvPr>
        </p:nvSpPr>
        <p:spPr>
          <a:xfrm>
            <a:off x="709448" y="1913950"/>
            <a:ext cx="4204137" cy="1342754"/>
          </a:xfrm>
        </p:spPr>
        <p:txBody>
          <a:bodyPr>
            <a:noAutofit/>
          </a:bodyPr>
          <a:lstStyle/>
          <a:p>
            <a:pPr algn="ctr"/>
            <a:r>
              <a:rPr lang="en-CA" sz="3200" b="1" dirty="0"/>
              <a:t>POWER REQUIREMENT FOR GSM SIM900 MODULE</a:t>
            </a:r>
          </a:p>
        </p:txBody>
      </p:sp>
      <p:cxnSp>
        <p:nvCxnSpPr>
          <p:cNvPr id="73" name="Straight Connector 7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6306B4A-229F-47D8-9112-53F6997FE04D}"/>
              </a:ext>
            </a:extLst>
          </p:cNvPr>
          <p:cNvSpPr>
            <a:spLocks noGrp="1"/>
          </p:cNvSpPr>
          <p:nvPr>
            <p:ph idx="1"/>
          </p:nvPr>
        </p:nvSpPr>
        <p:spPr>
          <a:xfrm>
            <a:off x="525516" y="3417573"/>
            <a:ext cx="4593021" cy="2619839"/>
          </a:xfrm>
        </p:spPr>
        <p:txBody>
          <a:bodyPr anchor="ctr">
            <a:normAutofit/>
          </a:bodyPr>
          <a:lstStyle/>
          <a:p>
            <a:r>
              <a:rPr lang="en-US" dirty="0"/>
              <a:t>To power up the shield, it is advisable to use a 5V power supply that can provide 2A as the one shown below. It can also be powered with 9V 1A, or 12V 1A.</a:t>
            </a:r>
            <a:endParaRPr lang="en-CA" dirty="0"/>
          </a:p>
          <a:p>
            <a:endParaRPr lang="en-CA" sz="1800" dirty="0"/>
          </a:p>
        </p:txBody>
      </p:sp>
    </p:spTree>
    <p:extLst>
      <p:ext uri="{BB962C8B-B14F-4D97-AF65-F5344CB8AC3E}">
        <p14:creationId xmlns:p14="http://schemas.microsoft.com/office/powerpoint/2010/main" val="2375652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A95AAA-A7D7-4D83-BE12-B95A423E7026}"/>
              </a:ext>
            </a:extLst>
          </p:cNvPr>
          <p:cNvPicPr>
            <a:picLocks noChangeAspect="1"/>
          </p:cNvPicPr>
          <p:nvPr/>
        </p:nvPicPr>
        <p:blipFill rotWithShape="1">
          <a:blip r:embed="rId2"/>
          <a:srcRect t="7168" r="9091" b="1923"/>
          <a:stretch/>
        </p:blipFill>
        <p:spPr>
          <a:xfrm>
            <a:off x="-1" y="10"/>
            <a:ext cx="12192000" cy="6857990"/>
          </a:xfrm>
          <a:prstGeom prst="rect">
            <a:avLst/>
          </a:prstGeom>
        </p:spPr>
      </p:pic>
      <p:sp>
        <p:nvSpPr>
          <p:cNvPr id="16" name="Rectangle 15">
            <a:extLst>
              <a:ext uri="{FF2B5EF4-FFF2-40B4-BE49-F238E27FC236}">
                <a16:creationId xmlns:a16="http://schemas.microsoft.com/office/drawing/2014/main" id="{724CD679-7405-4CD3-A92A-9469F279A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F2A4C5-CEB2-43D4-9CAB-26E0346B0F97}"/>
              </a:ext>
            </a:extLst>
          </p:cNvPr>
          <p:cNvSpPr>
            <a:spLocks noGrp="1"/>
          </p:cNvSpPr>
          <p:nvPr>
            <p:ph type="title"/>
          </p:nvPr>
        </p:nvSpPr>
        <p:spPr>
          <a:xfrm>
            <a:off x="594805" y="640263"/>
            <a:ext cx="5221266" cy="1344975"/>
          </a:xfrm>
        </p:spPr>
        <p:txBody>
          <a:bodyPr>
            <a:normAutofit/>
          </a:bodyPr>
          <a:lstStyle/>
          <a:p>
            <a:r>
              <a:rPr lang="en-CA" sz="4000" b="1" dirty="0"/>
              <a:t>ESP32 CAM MODULE</a:t>
            </a:r>
          </a:p>
        </p:txBody>
      </p:sp>
      <p:sp>
        <p:nvSpPr>
          <p:cNvPr id="3" name="Content Placeholder 2">
            <a:extLst>
              <a:ext uri="{FF2B5EF4-FFF2-40B4-BE49-F238E27FC236}">
                <a16:creationId xmlns:a16="http://schemas.microsoft.com/office/drawing/2014/main" id="{00A5E7FC-B6F9-48B8-BE70-30D98C59A631}"/>
              </a:ext>
            </a:extLst>
          </p:cNvPr>
          <p:cNvSpPr>
            <a:spLocks noGrp="1"/>
          </p:cNvSpPr>
          <p:nvPr>
            <p:ph idx="1"/>
          </p:nvPr>
        </p:nvSpPr>
        <p:spPr>
          <a:xfrm>
            <a:off x="594110" y="2121763"/>
            <a:ext cx="5235490" cy="3773010"/>
          </a:xfrm>
        </p:spPr>
        <p:txBody>
          <a:bodyPr>
            <a:normAutofit/>
          </a:bodyPr>
          <a:lstStyle/>
          <a:p>
            <a:r>
              <a:rPr lang="en-US" sz="2400"/>
              <a:t>We are making an IoT based project.</a:t>
            </a:r>
          </a:p>
          <a:p>
            <a:r>
              <a:rPr lang="en-US" sz="2400"/>
              <a:t>So, it requires internet connectivity.</a:t>
            </a:r>
          </a:p>
          <a:p>
            <a:r>
              <a:rPr lang="en-US" sz="2400"/>
              <a:t>As Beaglebone Black does not have an inbuilt Wi-fi module, we are using and external module.</a:t>
            </a:r>
          </a:p>
          <a:p>
            <a:r>
              <a:rPr lang="pt-BR" sz="2400"/>
              <a:t>ESP32 CAM Module is used for taking picture and sending mail.</a:t>
            </a:r>
          </a:p>
          <a:p>
            <a:endParaRPr lang="en-CA" sz="2400"/>
          </a:p>
        </p:txBody>
      </p:sp>
    </p:spTree>
    <p:extLst>
      <p:ext uri="{BB962C8B-B14F-4D97-AF65-F5344CB8AC3E}">
        <p14:creationId xmlns:p14="http://schemas.microsoft.com/office/powerpoint/2010/main" val="1745486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ESP32 CAM power supply pins">
            <a:extLst>
              <a:ext uri="{FF2B5EF4-FFF2-40B4-BE49-F238E27FC236}">
                <a16:creationId xmlns:a16="http://schemas.microsoft.com/office/drawing/2014/main" id="{852E23EF-D5D9-40AF-939E-80ED779D0D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85" t="21255" r="-1" b="951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49206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F9C154-3FCE-4C60-82DB-46732253D869}"/>
              </a:ext>
            </a:extLst>
          </p:cNvPr>
          <p:cNvSpPr>
            <a:spLocks noGrp="1"/>
          </p:cNvSpPr>
          <p:nvPr>
            <p:ph type="title"/>
          </p:nvPr>
        </p:nvSpPr>
        <p:spPr>
          <a:xfrm>
            <a:off x="7749985" y="640263"/>
            <a:ext cx="3759240" cy="1344975"/>
          </a:xfrm>
        </p:spPr>
        <p:txBody>
          <a:bodyPr>
            <a:normAutofit/>
          </a:bodyPr>
          <a:lstStyle/>
          <a:p>
            <a:pPr algn="ctr"/>
            <a:r>
              <a:rPr lang="en-CA" sz="2800" b="1" dirty="0"/>
              <a:t>POWER REQUIREMENT FOR ESP32 CAM MODULE</a:t>
            </a:r>
          </a:p>
        </p:txBody>
      </p:sp>
      <p:sp>
        <p:nvSpPr>
          <p:cNvPr id="3" name="Content Placeholder 2">
            <a:extLst>
              <a:ext uri="{FF2B5EF4-FFF2-40B4-BE49-F238E27FC236}">
                <a16:creationId xmlns:a16="http://schemas.microsoft.com/office/drawing/2014/main" id="{CFA20908-1AA5-4375-B195-5D2845DA812E}"/>
              </a:ext>
            </a:extLst>
          </p:cNvPr>
          <p:cNvSpPr>
            <a:spLocks noGrp="1"/>
          </p:cNvSpPr>
          <p:nvPr>
            <p:ph idx="1"/>
          </p:nvPr>
        </p:nvSpPr>
        <p:spPr>
          <a:xfrm>
            <a:off x="7749290" y="2121763"/>
            <a:ext cx="3764826" cy="3773010"/>
          </a:xfrm>
        </p:spPr>
        <p:txBody>
          <a:bodyPr>
            <a:normAutofit/>
          </a:bodyPr>
          <a:lstStyle/>
          <a:p>
            <a:r>
              <a:rPr lang="en-US" b="0" i="0" dirty="0">
                <a:effectLst/>
                <a:latin typeface="Open Sans" panose="020B0606030504020204" pitchFamily="34" charset="0"/>
              </a:rPr>
              <a:t>The module has three ground pins and two positive power supply pins such as 5V and 3.3V pins. In this project, 3.3V is used to powerup the device.</a:t>
            </a:r>
            <a:endParaRPr lang="en-CA" dirty="0"/>
          </a:p>
        </p:txBody>
      </p:sp>
    </p:spTree>
    <p:extLst>
      <p:ext uri="{BB962C8B-B14F-4D97-AF65-F5344CB8AC3E}">
        <p14:creationId xmlns:p14="http://schemas.microsoft.com/office/powerpoint/2010/main" val="317134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35741F-340E-498B-BEB7-A8D740E47293}"/>
              </a:ext>
            </a:extLst>
          </p:cNvPr>
          <p:cNvPicPr>
            <a:picLocks noChangeAspect="1"/>
          </p:cNvPicPr>
          <p:nvPr/>
        </p:nvPicPr>
        <p:blipFill rotWithShape="1">
          <a:blip r:embed="rId2"/>
          <a:srcRect t="9091" r="38990"/>
          <a:stretch/>
        </p:blipFill>
        <p:spPr>
          <a:xfrm>
            <a:off x="20" y="10"/>
            <a:ext cx="12191980" cy="6857990"/>
          </a:xfrm>
          <a:prstGeom prst="rect">
            <a:avLst/>
          </a:prstGeom>
        </p:spPr>
      </p:pic>
      <p:sp>
        <p:nvSpPr>
          <p:cNvPr id="11" name="Rectangle 8">
            <a:extLst>
              <a:ext uri="{FF2B5EF4-FFF2-40B4-BE49-F238E27FC236}">
                <a16:creationId xmlns:a16="http://schemas.microsoft.com/office/drawing/2014/main" id="{724CD679-7405-4CD3-A92A-9469F279A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B19FC-4D2D-47FB-A049-B029DC3B2F0A}"/>
              </a:ext>
            </a:extLst>
          </p:cNvPr>
          <p:cNvSpPr>
            <a:spLocks noGrp="1"/>
          </p:cNvSpPr>
          <p:nvPr>
            <p:ph type="title"/>
          </p:nvPr>
        </p:nvSpPr>
        <p:spPr>
          <a:xfrm>
            <a:off x="594805" y="640263"/>
            <a:ext cx="5221266" cy="1344975"/>
          </a:xfrm>
        </p:spPr>
        <p:txBody>
          <a:bodyPr>
            <a:normAutofit/>
          </a:bodyPr>
          <a:lstStyle/>
          <a:p>
            <a:r>
              <a:rPr lang="en-CA" sz="4000" b="1" dirty="0"/>
              <a:t>ESP8266 MODULE</a:t>
            </a:r>
          </a:p>
        </p:txBody>
      </p:sp>
      <p:sp>
        <p:nvSpPr>
          <p:cNvPr id="3" name="Content Placeholder 2">
            <a:extLst>
              <a:ext uri="{FF2B5EF4-FFF2-40B4-BE49-F238E27FC236}">
                <a16:creationId xmlns:a16="http://schemas.microsoft.com/office/drawing/2014/main" id="{CFF36005-769F-4BEE-9E56-1C0E3A2EBFD8}"/>
              </a:ext>
            </a:extLst>
          </p:cNvPr>
          <p:cNvSpPr>
            <a:spLocks noGrp="1"/>
          </p:cNvSpPr>
          <p:nvPr>
            <p:ph idx="1"/>
          </p:nvPr>
        </p:nvSpPr>
        <p:spPr>
          <a:xfrm>
            <a:off x="594110" y="2121763"/>
            <a:ext cx="5235490" cy="3773010"/>
          </a:xfrm>
        </p:spPr>
        <p:txBody>
          <a:bodyPr>
            <a:normAutofit/>
          </a:bodyPr>
          <a:lstStyle/>
          <a:p>
            <a:r>
              <a:rPr lang="en-US" sz="2400"/>
              <a:t>NodeMCU is an open-source Lua based firmware and development board specially targeted for IoT based Applications. It includes firmware that runs on the ESP8266 Wi-Fi SoC from Espressif Systems, and hardware which is based on the ESP-12 module.</a:t>
            </a:r>
          </a:p>
          <a:p>
            <a:r>
              <a:rPr lang="en-US" sz="2400"/>
              <a:t>We are using ESP8266 in our project for touchscreen interface.</a:t>
            </a:r>
          </a:p>
          <a:p>
            <a:endParaRPr lang="en-IN" sz="2400"/>
          </a:p>
        </p:txBody>
      </p:sp>
    </p:spTree>
    <p:extLst>
      <p:ext uri="{BB962C8B-B14F-4D97-AF65-F5344CB8AC3E}">
        <p14:creationId xmlns:p14="http://schemas.microsoft.com/office/powerpoint/2010/main" val="1640323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6">
            <a:extLst>
              <a:ext uri="{FF2B5EF4-FFF2-40B4-BE49-F238E27FC236}">
                <a16:creationId xmlns:a16="http://schemas.microsoft.com/office/drawing/2014/main" id="{B55837E8-15F1-4BB6-A908-CB75316D4B15}"/>
              </a:ext>
            </a:extLst>
          </p:cNvPr>
          <p:cNvGraphicFramePr>
            <a:graphicFrameLocks noGrp="1"/>
          </p:cNvGraphicFramePr>
          <p:nvPr>
            <p:ph idx="1"/>
            <p:extLst>
              <p:ext uri="{D42A27DB-BD31-4B8C-83A1-F6EECF244321}">
                <p14:modId xmlns:p14="http://schemas.microsoft.com/office/powerpoint/2010/main" val="1185116661"/>
              </p:ext>
            </p:extLst>
          </p:nvPr>
        </p:nvGraphicFramePr>
        <p:xfrm>
          <a:off x="643467" y="820406"/>
          <a:ext cx="10905068" cy="5217193"/>
        </p:xfrm>
        <a:graphic>
          <a:graphicData uri="http://schemas.openxmlformats.org/drawingml/2006/table">
            <a:tbl>
              <a:tblPr>
                <a:noFill/>
              </a:tblPr>
              <a:tblGrid>
                <a:gridCol w="1215390">
                  <a:extLst>
                    <a:ext uri="{9D8B030D-6E8A-4147-A177-3AD203B41FA5}">
                      <a16:colId xmlns:a16="http://schemas.microsoft.com/office/drawing/2014/main" val="3069897668"/>
                    </a:ext>
                  </a:extLst>
                </a:gridCol>
                <a:gridCol w="2196413">
                  <a:extLst>
                    <a:ext uri="{9D8B030D-6E8A-4147-A177-3AD203B41FA5}">
                      <a16:colId xmlns:a16="http://schemas.microsoft.com/office/drawing/2014/main" val="1621629655"/>
                    </a:ext>
                  </a:extLst>
                </a:gridCol>
                <a:gridCol w="7493265">
                  <a:extLst>
                    <a:ext uri="{9D8B030D-6E8A-4147-A177-3AD203B41FA5}">
                      <a16:colId xmlns:a16="http://schemas.microsoft.com/office/drawing/2014/main" val="2293331183"/>
                    </a:ext>
                  </a:extLst>
                </a:gridCol>
              </a:tblGrid>
              <a:tr h="457633">
                <a:tc>
                  <a:txBody>
                    <a:bodyPr/>
                    <a:lstStyle/>
                    <a:p>
                      <a:pPr fontAlgn="t"/>
                      <a:r>
                        <a:rPr lang="en-IN" sz="1300" b="1" cap="none" spc="0">
                          <a:solidFill>
                            <a:schemeClr val="tx1"/>
                          </a:solidFill>
                          <a:effectLst/>
                        </a:rPr>
                        <a:t>Pin Category</a:t>
                      </a:r>
                      <a:endParaRPr lang="en-IN" sz="1300" cap="none" spc="0">
                        <a:solidFill>
                          <a:schemeClr val="tx1"/>
                        </a:solidFill>
                        <a:effectLst/>
                      </a:endParaRPr>
                    </a:p>
                  </a:txBody>
                  <a:tcPr marL="48629" marR="48629" marT="126955" marB="97258">
                    <a:lnL w="12700" cmpd="sng">
                      <a:noFill/>
                      <a:prstDash val="solid"/>
                    </a:lnL>
                    <a:lnR w="12700" cmpd="sng">
                      <a:noFill/>
                      <a:prstDash val="solid"/>
                    </a:lnR>
                    <a:lnT w="12700" cap="flat" cmpd="sng" algn="ctr">
                      <a:solidFill>
                        <a:schemeClr val="accent1"/>
                      </a:solidFill>
                      <a:prstDash val="solid"/>
                    </a:lnT>
                    <a:lnB w="12700" cmpd="sng">
                      <a:noFill/>
                      <a:prstDash val="solid"/>
                    </a:lnB>
                    <a:noFill/>
                  </a:tcPr>
                </a:tc>
                <a:tc>
                  <a:txBody>
                    <a:bodyPr/>
                    <a:lstStyle/>
                    <a:p>
                      <a:pPr fontAlgn="t"/>
                      <a:r>
                        <a:rPr lang="en-IN" sz="1300" b="1" cap="none" spc="0">
                          <a:solidFill>
                            <a:schemeClr val="tx1"/>
                          </a:solidFill>
                          <a:effectLst/>
                        </a:rPr>
                        <a:t>Name</a:t>
                      </a:r>
                      <a:endParaRPr lang="en-IN" sz="1300" cap="none" spc="0">
                        <a:solidFill>
                          <a:schemeClr val="tx1"/>
                        </a:solidFill>
                        <a:effectLst/>
                      </a:endParaRPr>
                    </a:p>
                  </a:txBody>
                  <a:tcPr marL="48629" marR="48629" marT="126955" marB="97258">
                    <a:lnL w="12700" cmpd="sng">
                      <a:noFill/>
                      <a:prstDash val="solid"/>
                    </a:lnL>
                    <a:lnR w="12700" cmpd="sng">
                      <a:noFill/>
                      <a:prstDash val="solid"/>
                    </a:lnR>
                    <a:lnT w="12700" cap="flat" cmpd="sng" algn="ctr">
                      <a:solidFill>
                        <a:schemeClr val="accent1"/>
                      </a:solidFill>
                      <a:prstDash val="solid"/>
                    </a:lnT>
                    <a:lnB w="12700" cmpd="sng">
                      <a:noFill/>
                      <a:prstDash val="solid"/>
                    </a:lnB>
                    <a:noFill/>
                  </a:tcPr>
                </a:tc>
                <a:tc>
                  <a:txBody>
                    <a:bodyPr/>
                    <a:lstStyle/>
                    <a:p>
                      <a:pPr fontAlgn="t"/>
                      <a:r>
                        <a:rPr lang="en-IN" sz="1300" b="1" cap="none" spc="0">
                          <a:solidFill>
                            <a:schemeClr val="tx1"/>
                          </a:solidFill>
                          <a:effectLst/>
                        </a:rPr>
                        <a:t>Description</a:t>
                      </a:r>
                      <a:endParaRPr lang="en-IN" sz="1300" cap="none" spc="0">
                        <a:solidFill>
                          <a:schemeClr val="tx1"/>
                        </a:solidFill>
                        <a:effectLst/>
                      </a:endParaRPr>
                    </a:p>
                  </a:txBody>
                  <a:tcPr marL="48629" marR="48629" marT="126955" marB="97258">
                    <a:lnL w="12700" cmpd="sng">
                      <a:noFill/>
                      <a:prstDash val="solid"/>
                    </a:lnL>
                    <a:lnR w="12700" cmpd="sng">
                      <a:noFill/>
                      <a:prstDash val="solid"/>
                    </a:lnR>
                    <a:lnT w="12700" cap="flat" cmpd="sng" algn="ctr">
                      <a:solidFill>
                        <a:schemeClr val="accent1"/>
                      </a:solidFill>
                      <a:prstDash val="solid"/>
                    </a:lnT>
                    <a:lnB w="12700" cmpd="sng">
                      <a:noFill/>
                      <a:prstDash val="solid"/>
                    </a:lnB>
                    <a:noFill/>
                  </a:tcPr>
                </a:tc>
                <a:extLst>
                  <a:ext uri="{0D108BD9-81ED-4DB2-BD59-A6C34878D82A}">
                    <a16:rowId xmlns:a16="http://schemas.microsoft.com/office/drawing/2014/main" val="3604040507"/>
                  </a:ext>
                </a:extLst>
              </a:tr>
              <a:tr h="1624730">
                <a:tc>
                  <a:txBody>
                    <a:bodyPr/>
                    <a:lstStyle/>
                    <a:p>
                      <a:pPr fontAlgn="t"/>
                      <a:r>
                        <a:rPr lang="en-IN" sz="1300" cap="none" spc="0">
                          <a:solidFill>
                            <a:schemeClr val="tx1"/>
                          </a:solidFill>
                          <a:effectLst/>
                        </a:rPr>
                        <a:t>Power</a:t>
                      </a:r>
                    </a:p>
                  </a:txBody>
                  <a:tcPr marL="48629" marR="48629" marT="126955" marB="97258">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IN" sz="1300" cap="none" spc="0">
                          <a:solidFill>
                            <a:schemeClr val="tx1"/>
                          </a:solidFill>
                          <a:effectLst/>
                        </a:rPr>
                        <a:t>Micro-USB, 3.3V, GND, Vin</a:t>
                      </a:r>
                    </a:p>
                  </a:txBody>
                  <a:tcPr marL="48629" marR="48629" marT="126955" marB="97258">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300" b="1" cap="none" spc="0">
                          <a:solidFill>
                            <a:schemeClr val="tx1"/>
                          </a:solidFill>
                          <a:effectLst/>
                        </a:rPr>
                        <a:t>Micro-USB:</a:t>
                      </a:r>
                      <a:r>
                        <a:rPr lang="en-US" sz="1300" cap="none" spc="0">
                          <a:solidFill>
                            <a:schemeClr val="tx1"/>
                          </a:solidFill>
                          <a:effectLst/>
                        </a:rPr>
                        <a:t> NodeMCU can be powered through the USB port</a:t>
                      </a:r>
                    </a:p>
                    <a:p>
                      <a:pPr fontAlgn="t"/>
                      <a:r>
                        <a:rPr lang="en-US" sz="1300" cap="none" spc="0">
                          <a:solidFill>
                            <a:schemeClr val="tx1"/>
                          </a:solidFill>
                          <a:effectLst/>
                        </a:rPr>
                        <a:t> </a:t>
                      </a:r>
                    </a:p>
                    <a:p>
                      <a:pPr fontAlgn="t"/>
                      <a:r>
                        <a:rPr lang="en-US" sz="1300" b="1" cap="none" spc="0">
                          <a:solidFill>
                            <a:schemeClr val="tx1"/>
                          </a:solidFill>
                          <a:effectLst/>
                        </a:rPr>
                        <a:t>3.3V:</a:t>
                      </a:r>
                      <a:r>
                        <a:rPr lang="en-US" sz="1300" cap="none" spc="0">
                          <a:solidFill>
                            <a:schemeClr val="tx1"/>
                          </a:solidFill>
                          <a:effectLst/>
                        </a:rPr>
                        <a:t> Regulated 3.3V can be supplied to this pin to power the board</a:t>
                      </a:r>
                    </a:p>
                    <a:p>
                      <a:pPr fontAlgn="t"/>
                      <a:r>
                        <a:rPr lang="en-US" sz="1300" cap="none" spc="0">
                          <a:solidFill>
                            <a:schemeClr val="tx1"/>
                          </a:solidFill>
                          <a:effectLst/>
                        </a:rPr>
                        <a:t> </a:t>
                      </a:r>
                    </a:p>
                    <a:p>
                      <a:pPr fontAlgn="t"/>
                      <a:r>
                        <a:rPr lang="en-US" sz="1300" b="1" cap="none" spc="0">
                          <a:solidFill>
                            <a:schemeClr val="tx1"/>
                          </a:solidFill>
                          <a:effectLst/>
                        </a:rPr>
                        <a:t>GND:</a:t>
                      </a:r>
                      <a:r>
                        <a:rPr lang="en-US" sz="1300" cap="none" spc="0">
                          <a:solidFill>
                            <a:schemeClr val="tx1"/>
                          </a:solidFill>
                          <a:effectLst/>
                        </a:rPr>
                        <a:t> Ground pins</a:t>
                      </a:r>
                    </a:p>
                    <a:p>
                      <a:pPr fontAlgn="t"/>
                      <a:r>
                        <a:rPr lang="en-US" sz="1300" cap="none" spc="0">
                          <a:solidFill>
                            <a:schemeClr val="tx1"/>
                          </a:solidFill>
                          <a:effectLst/>
                        </a:rPr>
                        <a:t> </a:t>
                      </a:r>
                    </a:p>
                    <a:p>
                      <a:pPr fontAlgn="t"/>
                      <a:r>
                        <a:rPr lang="en-US" sz="1300" b="1" cap="none" spc="0">
                          <a:solidFill>
                            <a:schemeClr val="tx1"/>
                          </a:solidFill>
                          <a:effectLst/>
                        </a:rPr>
                        <a:t>Vin: </a:t>
                      </a:r>
                      <a:r>
                        <a:rPr lang="en-US" sz="1300" cap="none" spc="0">
                          <a:solidFill>
                            <a:schemeClr val="tx1"/>
                          </a:solidFill>
                          <a:effectLst/>
                        </a:rPr>
                        <a:t>External Power Supply</a:t>
                      </a:r>
                    </a:p>
                  </a:txBody>
                  <a:tcPr marL="48629" marR="48629" marT="126955" marB="97258">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896164130"/>
                  </a:ext>
                </a:extLst>
              </a:tr>
              <a:tr h="457633">
                <a:tc>
                  <a:txBody>
                    <a:bodyPr/>
                    <a:lstStyle/>
                    <a:p>
                      <a:pPr fontAlgn="t"/>
                      <a:r>
                        <a:rPr lang="en-IN" sz="1300" cap="none" spc="0">
                          <a:solidFill>
                            <a:schemeClr val="tx1"/>
                          </a:solidFill>
                          <a:effectLst/>
                        </a:rPr>
                        <a:t>Control Pins</a:t>
                      </a:r>
                    </a:p>
                  </a:txBody>
                  <a:tcPr marL="48629" marR="48629" marT="126955" marB="97258">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IN" sz="1300" b="1" cap="none" spc="0">
                          <a:solidFill>
                            <a:schemeClr val="tx1"/>
                          </a:solidFill>
                          <a:effectLst/>
                        </a:rPr>
                        <a:t>EN, RST</a:t>
                      </a:r>
                      <a:endParaRPr lang="en-IN" sz="1300" cap="none" spc="0">
                        <a:solidFill>
                          <a:schemeClr val="tx1"/>
                        </a:solidFill>
                        <a:effectLst/>
                      </a:endParaRPr>
                    </a:p>
                  </a:txBody>
                  <a:tcPr marL="48629" marR="48629" marT="126955" marB="97258">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300" cap="none" spc="0">
                          <a:solidFill>
                            <a:schemeClr val="tx1"/>
                          </a:solidFill>
                          <a:effectLst/>
                        </a:rPr>
                        <a:t>The pin and the button resets the microcontroller</a:t>
                      </a:r>
                    </a:p>
                  </a:txBody>
                  <a:tcPr marL="48629" marR="48629" marT="126955" marB="97258">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11259141"/>
                  </a:ext>
                </a:extLst>
              </a:tr>
              <a:tr h="457633">
                <a:tc>
                  <a:txBody>
                    <a:bodyPr/>
                    <a:lstStyle/>
                    <a:p>
                      <a:pPr fontAlgn="t"/>
                      <a:r>
                        <a:rPr lang="en-IN" sz="1300" cap="none" spc="0">
                          <a:solidFill>
                            <a:schemeClr val="tx1"/>
                          </a:solidFill>
                          <a:effectLst/>
                        </a:rPr>
                        <a:t>Analog Pin</a:t>
                      </a:r>
                    </a:p>
                  </a:txBody>
                  <a:tcPr marL="48629" marR="48629" marT="126955" marB="97258">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IN" sz="1300" cap="none" spc="0">
                          <a:solidFill>
                            <a:schemeClr val="tx1"/>
                          </a:solidFill>
                          <a:effectLst/>
                        </a:rPr>
                        <a:t>A0</a:t>
                      </a:r>
                    </a:p>
                  </a:txBody>
                  <a:tcPr marL="48629" marR="48629" marT="126955" marB="97258">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300" cap="none" spc="0">
                          <a:solidFill>
                            <a:schemeClr val="tx1"/>
                          </a:solidFill>
                          <a:effectLst/>
                        </a:rPr>
                        <a:t>Used to measure analog voltage in the range of 0-3.3V</a:t>
                      </a:r>
                    </a:p>
                  </a:txBody>
                  <a:tcPr marL="48629" marR="48629" marT="126955" marB="97258">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78878296"/>
                  </a:ext>
                </a:extLst>
              </a:tr>
              <a:tr h="457633">
                <a:tc>
                  <a:txBody>
                    <a:bodyPr/>
                    <a:lstStyle/>
                    <a:p>
                      <a:pPr fontAlgn="t"/>
                      <a:r>
                        <a:rPr lang="en-IN" sz="1300" cap="none" spc="0">
                          <a:solidFill>
                            <a:schemeClr val="tx1"/>
                          </a:solidFill>
                          <a:effectLst/>
                        </a:rPr>
                        <a:t>GPIO Pins</a:t>
                      </a:r>
                    </a:p>
                  </a:txBody>
                  <a:tcPr marL="48629" marR="48629" marT="126955" marB="97258">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IN" sz="1300" cap="none" spc="0">
                          <a:solidFill>
                            <a:schemeClr val="tx1"/>
                          </a:solidFill>
                          <a:effectLst/>
                        </a:rPr>
                        <a:t>GPIO1 to GPIO16</a:t>
                      </a:r>
                    </a:p>
                  </a:txBody>
                  <a:tcPr marL="48629" marR="48629" marT="126955" marB="97258">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300" cap="none" spc="0">
                          <a:solidFill>
                            <a:schemeClr val="tx1"/>
                          </a:solidFill>
                          <a:effectLst/>
                        </a:rPr>
                        <a:t>NodeMCU has 16 general purpose input-output pins on its board</a:t>
                      </a:r>
                    </a:p>
                  </a:txBody>
                  <a:tcPr marL="48629" marR="48629" marT="126955" marB="97258">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00917927"/>
                  </a:ext>
                </a:extLst>
              </a:tr>
              <a:tr h="457633">
                <a:tc>
                  <a:txBody>
                    <a:bodyPr/>
                    <a:lstStyle/>
                    <a:p>
                      <a:pPr fontAlgn="t"/>
                      <a:r>
                        <a:rPr lang="en-IN" sz="1300" cap="none" spc="0">
                          <a:solidFill>
                            <a:schemeClr val="tx1"/>
                          </a:solidFill>
                          <a:effectLst/>
                        </a:rPr>
                        <a:t>SPI Pins</a:t>
                      </a:r>
                    </a:p>
                  </a:txBody>
                  <a:tcPr marL="48629" marR="48629" marT="126955" marB="97258">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IN" sz="1300" cap="none" spc="0">
                          <a:solidFill>
                            <a:schemeClr val="tx1"/>
                          </a:solidFill>
                          <a:effectLst/>
                        </a:rPr>
                        <a:t>SD1, CMD, SD0, CLK</a:t>
                      </a:r>
                    </a:p>
                  </a:txBody>
                  <a:tcPr marL="48629" marR="48629" marT="126955" marB="97258">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300" cap="none" spc="0">
                          <a:solidFill>
                            <a:schemeClr val="tx1"/>
                          </a:solidFill>
                          <a:effectLst/>
                        </a:rPr>
                        <a:t>NodeMCU has four pins available for SPI communication.</a:t>
                      </a:r>
                    </a:p>
                  </a:txBody>
                  <a:tcPr marL="48629" marR="48629" marT="126955" marB="97258">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599706978"/>
                  </a:ext>
                </a:extLst>
              </a:tr>
              <a:tr h="652149">
                <a:tc>
                  <a:txBody>
                    <a:bodyPr/>
                    <a:lstStyle/>
                    <a:p>
                      <a:pPr fontAlgn="t"/>
                      <a:r>
                        <a:rPr lang="en-IN" sz="1300" cap="none" spc="0">
                          <a:solidFill>
                            <a:schemeClr val="tx1"/>
                          </a:solidFill>
                          <a:effectLst/>
                        </a:rPr>
                        <a:t>UART Pins</a:t>
                      </a:r>
                    </a:p>
                  </a:txBody>
                  <a:tcPr marL="48629" marR="48629" marT="126955" marB="97258">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IN" sz="1300" cap="none" spc="0">
                          <a:solidFill>
                            <a:schemeClr val="tx1"/>
                          </a:solidFill>
                          <a:effectLst/>
                        </a:rPr>
                        <a:t>TXD0, RXD0, TXD2, RXD2</a:t>
                      </a:r>
                    </a:p>
                  </a:txBody>
                  <a:tcPr marL="48629" marR="48629" marT="126955" marB="97258">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300" cap="none" spc="0">
                          <a:solidFill>
                            <a:schemeClr val="tx1"/>
                          </a:solidFill>
                          <a:effectLst/>
                        </a:rPr>
                        <a:t>NodeMCU has two UART interfaces, UART0 (RXD0 &amp; TXD0) and UART1 (RXD1 &amp; TXD1). UART1 is used to upload the firmware/program.</a:t>
                      </a:r>
                    </a:p>
                  </a:txBody>
                  <a:tcPr marL="48629" marR="48629" marT="126955" marB="97258">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721577311"/>
                  </a:ext>
                </a:extLst>
              </a:tr>
              <a:tr h="652149">
                <a:tc>
                  <a:txBody>
                    <a:bodyPr/>
                    <a:lstStyle/>
                    <a:p>
                      <a:pPr fontAlgn="t"/>
                      <a:r>
                        <a:rPr lang="en-IN" sz="1300" cap="none" spc="0">
                          <a:solidFill>
                            <a:schemeClr val="tx1"/>
                          </a:solidFill>
                          <a:effectLst/>
                        </a:rPr>
                        <a:t>I2C Pins</a:t>
                      </a:r>
                    </a:p>
                  </a:txBody>
                  <a:tcPr marL="48629" marR="48629" marT="126955" marB="97258">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IN" sz="1300" cap="none" spc="0">
                          <a:solidFill>
                            <a:schemeClr val="tx1"/>
                          </a:solidFill>
                          <a:effectLst/>
                        </a:rPr>
                        <a:t> </a:t>
                      </a:r>
                    </a:p>
                  </a:txBody>
                  <a:tcPr marL="48629" marR="48629" marT="126955" marB="97258">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300" cap="none" spc="0">
                          <a:solidFill>
                            <a:schemeClr val="tx1"/>
                          </a:solidFill>
                          <a:effectLst/>
                        </a:rPr>
                        <a:t>NodeMCU has I2C functionality support but due to the internal functionality of these pins, you have to find which pin is I2C.</a:t>
                      </a:r>
                    </a:p>
                  </a:txBody>
                  <a:tcPr marL="48629" marR="48629" marT="126955" marB="97258">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304851092"/>
                  </a:ext>
                </a:extLst>
              </a:tr>
            </a:tbl>
          </a:graphicData>
        </a:graphic>
      </p:graphicFrame>
    </p:spTree>
    <p:extLst>
      <p:ext uri="{BB962C8B-B14F-4D97-AF65-F5344CB8AC3E}">
        <p14:creationId xmlns:p14="http://schemas.microsoft.com/office/powerpoint/2010/main" val="376232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 electronics, circuit&#10;&#10;Description automatically generated">
            <a:extLst>
              <a:ext uri="{FF2B5EF4-FFF2-40B4-BE49-F238E27FC236}">
                <a16:creationId xmlns:a16="http://schemas.microsoft.com/office/drawing/2014/main" id="{F399D41E-7EB9-4ED1-8494-152301F53391}"/>
              </a:ext>
            </a:extLst>
          </p:cNvPr>
          <p:cNvPicPr>
            <a:picLocks noChangeAspect="1"/>
          </p:cNvPicPr>
          <p:nvPr/>
        </p:nvPicPr>
        <p:blipFill rotWithShape="1">
          <a:blip r:embed="rId2">
            <a:extLst>
              <a:ext uri="{28A0092B-C50C-407E-A947-70E740481C1C}">
                <a14:useLocalDpi xmlns:a14="http://schemas.microsoft.com/office/drawing/2010/main" val="0"/>
              </a:ext>
            </a:extLst>
          </a:blip>
          <a:srcRect t="17032" b="7968"/>
          <a:stretch/>
        </p:blipFill>
        <p:spPr>
          <a:xfrm>
            <a:off x="0" y="10"/>
            <a:ext cx="12192000" cy="6857990"/>
          </a:xfrm>
          <a:prstGeom prst="rect">
            <a:avLst/>
          </a:prstGeom>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A70A61D9-000B-485D-A80B-E7D3C6339BC1}"/>
              </a:ext>
            </a:extLst>
          </p:cNvPr>
          <p:cNvSpPr>
            <a:spLocks noGrp="1"/>
          </p:cNvSpPr>
          <p:nvPr>
            <p:ph type="title"/>
          </p:nvPr>
        </p:nvSpPr>
        <p:spPr>
          <a:xfrm>
            <a:off x="709448" y="1913950"/>
            <a:ext cx="4204137" cy="1342754"/>
          </a:xfrm>
        </p:spPr>
        <p:txBody>
          <a:bodyPr>
            <a:normAutofit/>
          </a:bodyPr>
          <a:lstStyle/>
          <a:p>
            <a:pPr algn="ctr"/>
            <a:r>
              <a:rPr lang="en-CA" b="1" dirty="0"/>
              <a:t>TASK OBJECTIVE</a:t>
            </a:r>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6452F8-B6C0-4937-BEDD-31804CA5093C}"/>
              </a:ext>
            </a:extLst>
          </p:cNvPr>
          <p:cNvSpPr>
            <a:spLocks noGrp="1"/>
          </p:cNvSpPr>
          <p:nvPr>
            <p:ph idx="1"/>
          </p:nvPr>
        </p:nvSpPr>
        <p:spPr>
          <a:xfrm>
            <a:off x="525516" y="3417573"/>
            <a:ext cx="4593021" cy="2619839"/>
          </a:xfrm>
        </p:spPr>
        <p:txBody>
          <a:bodyPr anchor="ctr">
            <a:normAutofit/>
          </a:bodyPr>
          <a:lstStyle/>
          <a:p>
            <a:r>
              <a:rPr lang="en-CA" dirty="0"/>
              <a:t>In today’s task the main objective is to learn about the power required by each component to operate and putting the </a:t>
            </a:r>
            <a:r>
              <a:rPr lang="en-CA" dirty="0" err="1"/>
              <a:t>beaglebone</a:t>
            </a:r>
            <a:r>
              <a:rPr lang="en-CA" dirty="0"/>
              <a:t> black on sleep mode.</a:t>
            </a:r>
            <a:endParaRPr lang="en-US" dirty="0"/>
          </a:p>
          <a:p>
            <a:endParaRPr lang="en-CA" sz="1800" dirty="0"/>
          </a:p>
        </p:txBody>
      </p:sp>
    </p:spTree>
    <p:extLst>
      <p:ext uri="{BB962C8B-B14F-4D97-AF65-F5344CB8AC3E}">
        <p14:creationId xmlns:p14="http://schemas.microsoft.com/office/powerpoint/2010/main" val="3263214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electronics, circuit&#10;&#10;Description automatically generated">
            <a:extLst>
              <a:ext uri="{FF2B5EF4-FFF2-40B4-BE49-F238E27FC236}">
                <a16:creationId xmlns:a16="http://schemas.microsoft.com/office/drawing/2014/main" id="{85B3F6D6-F128-4E46-BF5C-0A9AC5DE29A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091" t="17979" b="13839"/>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49206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217276-02C6-4697-9BA7-0C07F1637AE4}"/>
              </a:ext>
            </a:extLst>
          </p:cNvPr>
          <p:cNvSpPr>
            <a:spLocks noGrp="1"/>
          </p:cNvSpPr>
          <p:nvPr>
            <p:ph type="title"/>
          </p:nvPr>
        </p:nvSpPr>
        <p:spPr>
          <a:xfrm>
            <a:off x="7749985" y="640263"/>
            <a:ext cx="3759240" cy="1344975"/>
          </a:xfrm>
        </p:spPr>
        <p:txBody>
          <a:bodyPr>
            <a:normAutofit/>
          </a:bodyPr>
          <a:lstStyle/>
          <a:p>
            <a:pPr algn="ctr"/>
            <a:r>
              <a:rPr lang="en-CA" sz="4000" b="1" dirty="0"/>
              <a:t>HARDWARE SPECIFICATIONS</a:t>
            </a:r>
          </a:p>
        </p:txBody>
      </p:sp>
      <p:sp>
        <p:nvSpPr>
          <p:cNvPr id="3" name="Content Placeholder 2">
            <a:extLst>
              <a:ext uri="{FF2B5EF4-FFF2-40B4-BE49-F238E27FC236}">
                <a16:creationId xmlns:a16="http://schemas.microsoft.com/office/drawing/2014/main" id="{4D7A24CB-DCC6-4821-969C-A13A0F45D361}"/>
              </a:ext>
            </a:extLst>
          </p:cNvPr>
          <p:cNvSpPr>
            <a:spLocks noGrp="1"/>
          </p:cNvSpPr>
          <p:nvPr>
            <p:ph idx="1"/>
          </p:nvPr>
        </p:nvSpPr>
        <p:spPr>
          <a:xfrm>
            <a:off x="7749290" y="2121763"/>
            <a:ext cx="3764826" cy="3773010"/>
          </a:xfrm>
        </p:spPr>
        <p:txBody>
          <a:bodyPr>
            <a:normAutofit/>
          </a:bodyPr>
          <a:lstStyle/>
          <a:p>
            <a:r>
              <a:rPr lang="en-IN" sz="2400" dirty="0"/>
              <a:t>Operating Voltage: 2.5V ~ 3.6V</a:t>
            </a:r>
          </a:p>
          <a:p>
            <a:r>
              <a:rPr lang="en-IN" sz="2400" dirty="0"/>
              <a:t>Operating Current: Average value: 80 mA</a:t>
            </a:r>
          </a:p>
          <a:p>
            <a:r>
              <a:rPr lang="en-IN" sz="2400" dirty="0"/>
              <a:t>Operating Temperature Range: –40°C ~ 125°C</a:t>
            </a:r>
          </a:p>
          <a:p>
            <a:r>
              <a:rPr lang="en-IN" sz="2400" dirty="0"/>
              <a:t>Package Size: QFN32-pin (5 mm x 5 mm)</a:t>
            </a:r>
          </a:p>
        </p:txBody>
      </p:sp>
      <p:sp>
        <p:nvSpPr>
          <p:cNvPr id="6" name="TextBox 5">
            <a:extLst>
              <a:ext uri="{FF2B5EF4-FFF2-40B4-BE49-F238E27FC236}">
                <a16:creationId xmlns:a16="http://schemas.microsoft.com/office/drawing/2014/main" id="{F86BAD2C-1FD4-4A31-94C5-EECCE4274123}"/>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www.electronics-lab.com/project/esp8266-wifi-air-conditioner-remote-control/">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Tree>
    <p:extLst>
      <p:ext uri="{BB962C8B-B14F-4D97-AF65-F5344CB8AC3E}">
        <p14:creationId xmlns:p14="http://schemas.microsoft.com/office/powerpoint/2010/main" val="16233684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1C574E90-1949-4924-B663-AEA13DB79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46960" cy="3854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EC1160-C067-49BE-9B3A-72B5F71A217C}"/>
              </a:ext>
            </a:extLst>
          </p:cNvPr>
          <p:cNvSpPr>
            <a:spLocks noGrp="1"/>
          </p:cNvSpPr>
          <p:nvPr>
            <p:ph type="title"/>
          </p:nvPr>
        </p:nvSpPr>
        <p:spPr>
          <a:xfrm>
            <a:off x="701344" y="710273"/>
            <a:ext cx="4352315" cy="2813320"/>
          </a:xfrm>
        </p:spPr>
        <p:txBody>
          <a:bodyPr>
            <a:normAutofit/>
          </a:bodyPr>
          <a:lstStyle/>
          <a:p>
            <a:r>
              <a:rPr lang="en-CA" b="1" dirty="0"/>
              <a:t>POWER REQUIREMENT FOR ESP8266 MODULE</a:t>
            </a:r>
          </a:p>
        </p:txBody>
      </p:sp>
      <p:sp>
        <p:nvSpPr>
          <p:cNvPr id="13" name="Rectangle 1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36484" cy="38546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CF1CD8B-D430-49E7-8630-84152C414E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5528" y="73152"/>
            <a:ext cx="1178966" cy="232963"/>
            <a:chOff x="7763256" y="73152"/>
            <a:chExt cx="1178966" cy="232963"/>
          </a:xfrm>
        </p:grpSpPr>
        <p:sp>
          <p:nvSpPr>
            <p:cNvPr id="16" name="Rectangle 64">
              <a:extLst>
                <a:ext uri="{FF2B5EF4-FFF2-40B4-BE49-F238E27FC236}">
                  <a16:creationId xmlns:a16="http://schemas.microsoft.com/office/drawing/2014/main" id="{1F5B8298-9AB4-45B4-B28E-C8C1A26440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100AEF19-4AE6-42BE-81E6-95700DB85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1192B5C1-AE13-49EA-82FD-F3C3BC02A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713612B5-8E9D-4FEF-86B9-52A0FABD8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14FC746D-B820-44A3-B1B3-53B690BC2B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8778550A-567F-40F6-A77F-2E2B50175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C28C989E-85FD-4D1C-AF77-82F4B985F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58FDDCED-5FC6-4B14-A0E2-DF4310ED9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E80E854B-CCEB-4CEF-B465-561C4C872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02BED26F-9C32-4DF8-8739-D89F6F059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CE3B71C9-F500-46F1-8D17-C3EF4DA5F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C14431D0-29B6-473C-B2FD-4661864DA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D10457BA-9444-4642-861C-78120DD8D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27C95C30-0364-4C32-B686-0C366086A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A0BDEDBA-CA15-41EE-B2C6-8A973B5E6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702B9007-982C-4F69-A443-B07F3BEFD6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28596B48-F33B-451E-8C2D-3525B3387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4B493BB9-A171-4B97-B05A-187E03FFA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973B8111-A5EB-4EE8-9813-8495336F6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6A4F8D39-9886-490F-B7A9-3B2693299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8" descr="A picture containing electronics&#10;&#10;Description automatically generated">
            <a:extLst>
              <a:ext uri="{FF2B5EF4-FFF2-40B4-BE49-F238E27FC236}">
                <a16:creationId xmlns:a16="http://schemas.microsoft.com/office/drawing/2014/main" id="{FCC610CD-D513-435B-99DC-D2B2AA1A6A68}"/>
              </a:ext>
            </a:extLst>
          </p:cNvPr>
          <p:cNvPicPr>
            <a:picLocks noChangeAspect="1"/>
          </p:cNvPicPr>
          <p:nvPr/>
        </p:nvPicPr>
        <p:blipFill rotWithShape="1">
          <a:blip r:embed="rId2">
            <a:extLst>
              <a:ext uri="{28A0092B-C50C-407E-A947-70E740481C1C}">
                <a14:useLocalDpi xmlns:a14="http://schemas.microsoft.com/office/drawing/2010/main" val="0"/>
              </a:ext>
            </a:extLst>
          </a:blip>
          <a:srcRect l="33004" r="13934"/>
          <a:stretch/>
        </p:blipFill>
        <p:spPr>
          <a:xfrm rot="5400000">
            <a:off x="7170917" y="-524983"/>
            <a:ext cx="3521185" cy="4976987"/>
          </a:xfrm>
          <a:prstGeom prst="rect">
            <a:avLst/>
          </a:prstGeom>
        </p:spPr>
      </p:pic>
      <p:sp>
        <p:nvSpPr>
          <p:cNvPr id="3" name="Content Placeholder 2">
            <a:extLst>
              <a:ext uri="{FF2B5EF4-FFF2-40B4-BE49-F238E27FC236}">
                <a16:creationId xmlns:a16="http://schemas.microsoft.com/office/drawing/2014/main" id="{57C6A56D-877D-40C8-AD35-A37356C5A15A}"/>
              </a:ext>
            </a:extLst>
          </p:cNvPr>
          <p:cNvSpPr>
            <a:spLocks noGrp="1"/>
          </p:cNvSpPr>
          <p:nvPr>
            <p:ph idx="1"/>
          </p:nvPr>
        </p:nvSpPr>
        <p:spPr>
          <a:xfrm>
            <a:off x="731519" y="3927021"/>
            <a:ext cx="10785191" cy="2728061"/>
          </a:xfrm>
        </p:spPr>
        <p:txBody>
          <a:bodyPr anchor="ctr">
            <a:normAutofit/>
          </a:bodyPr>
          <a:lstStyle/>
          <a:p>
            <a:r>
              <a:rPr lang="en-US" sz="1800" dirty="0"/>
              <a:t>ESP8266EX is designed with advanced power management technologies and intended for mobile devices, wearable electronics and the Internet of Things applications. The low-power architecture operates in the following modes:</a:t>
            </a:r>
          </a:p>
          <a:p>
            <a:pPr marL="457200" lvl="1" indent="0">
              <a:buNone/>
            </a:pPr>
            <a:r>
              <a:rPr lang="en-US" sz="1800" dirty="0"/>
              <a:t>• Active mode: The chip radio is powered on. The chip can receive, transmit, or listen.</a:t>
            </a:r>
          </a:p>
          <a:p>
            <a:pPr marL="457200" lvl="1" indent="0">
              <a:buNone/>
            </a:pPr>
            <a:r>
              <a:rPr lang="en-US" sz="1800" dirty="0"/>
              <a:t>• Modem-sleep mode: The CPU is operational. The Wi-Fi and radio are disabled.</a:t>
            </a:r>
          </a:p>
          <a:p>
            <a:pPr marL="457200" lvl="1" indent="0">
              <a:buNone/>
            </a:pPr>
            <a:r>
              <a:rPr lang="en-US" sz="1800" dirty="0"/>
              <a:t>• Light-sleep mode: The CPU and all peripherals are paused. Any wake-up events</a:t>
            </a:r>
          </a:p>
          <a:p>
            <a:pPr marL="457200" lvl="1" indent="0">
              <a:buNone/>
            </a:pPr>
            <a:r>
              <a:rPr lang="en-US" sz="1800" dirty="0"/>
              <a:t>(MAC, host, RTC timer, or external interrupts) will wake up the chip.</a:t>
            </a:r>
          </a:p>
          <a:p>
            <a:pPr marL="457200" lvl="1" indent="0">
              <a:buNone/>
            </a:pPr>
            <a:r>
              <a:rPr lang="en-US" sz="1800" dirty="0"/>
              <a:t>• Deep-sleep mode: Only the RTC is operational and all other part of the chip are powered off.</a:t>
            </a:r>
            <a:endParaRPr lang="en-IN" sz="1800" dirty="0"/>
          </a:p>
          <a:p>
            <a:endParaRPr lang="en-CA" sz="1700" dirty="0"/>
          </a:p>
        </p:txBody>
      </p:sp>
      <p:sp>
        <p:nvSpPr>
          <p:cNvPr id="37" name="Rectangle 36">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6492875"/>
            <a:ext cx="12191999" cy="3651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0366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picture containing text, electronics&#10;&#10;Description automatically generated">
            <a:extLst>
              <a:ext uri="{FF2B5EF4-FFF2-40B4-BE49-F238E27FC236}">
                <a16:creationId xmlns:a16="http://schemas.microsoft.com/office/drawing/2014/main" id="{A7816A62-C634-4ACA-B36C-99866B278D67}"/>
              </a:ext>
            </a:extLst>
          </p:cNvPr>
          <p:cNvPicPr>
            <a:picLocks noChangeAspect="1"/>
          </p:cNvPicPr>
          <p:nvPr/>
        </p:nvPicPr>
        <p:blipFill rotWithShape="1">
          <a:blip r:embed="rId2">
            <a:extLst>
              <a:ext uri="{28A0092B-C50C-407E-A947-70E740481C1C}">
                <a14:useLocalDpi xmlns:a14="http://schemas.microsoft.com/office/drawing/2010/main" val="0"/>
              </a:ext>
            </a:extLst>
          </a:blip>
          <a:srcRect t="37658" r="-1" b="12657"/>
          <a:stretch/>
        </p:blipFill>
        <p:spPr>
          <a:xfrm>
            <a:off x="320040" y="320040"/>
            <a:ext cx="11548872" cy="4303462"/>
          </a:xfrm>
          <a:prstGeom prst="rect">
            <a:avLst/>
          </a:prstGeom>
        </p:spPr>
      </p:pic>
      <p:sp>
        <p:nvSpPr>
          <p:cNvPr id="15"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AD7849-360D-4D3E-8B8C-A6319D21EB3E}"/>
              </a:ext>
            </a:extLst>
          </p:cNvPr>
          <p:cNvSpPr>
            <a:spLocks noGrp="1"/>
          </p:cNvSpPr>
          <p:nvPr>
            <p:ph type="title"/>
          </p:nvPr>
        </p:nvSpPr>
        <p:spPr>
          <a:xfrm>
            <a:off x="841248" y="5009083"/>
            <a:ext cx="2889504" cy="1345997"/>
          </a:xfrm>
        </p:spPr>
        <p:txBody>
          <a:bodyPr anchor="ctr">
            <a:normAutofit/>
          </a:bodyPr>
          <a:lstStyle/>
          <a:p>
            <a:r>
              <a:rPr lang="en-CA" sz="2800" b="1" dirty="0">
                <a:solidFill>
                  <a:schemeClr val="bg1"/>
                </a:solidFill>
              </a:rPr>
              <a:t>RTC MODULE</a:t>
            </a: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E74ACC-07ED-4FA8-92DB-FA70FD95C2A5}"/>
              </a:ext>
            </a:extLst>
          </p:cNvPr>
          <p:cNvSpPr>
            <a:spLocks noGrp="1"/>
          </p:cNvSpPr>
          <p:nvPr>
            <p:ph idx="1"/>
          </p:nvPr>
        </p:nvSpPr>
        <p:spPr>
          <a:xfrm>
            <a:off x="4379976" y="5009083"/>
            <a:ext cx="6976872" cy="1345997"/>
          </a:xfrm>
        </p:spPr>
        <p:txBody>
          <a:bodyPr anchor="ctr">
            <a:normAutofit/>
          </a:bodyPr>
          <a:lstStyle/>
          <a:p>
            <a:r>
              <a:rPr lang="en-US" sz="2000" dirty="0">
                <a:solidFill>
                  <a:schemeClr val="bg1"/>
                </a:solidFill>
              </a:rPr>
              <a:t>Real time clock (RTC) allows microcontroller project to keep track of time.</a:t>
            </a:r>
          </a:p>
          <a:p>
            <a:r>
              <a:rPr lang="en-US" sz="2000" dirty="0">
                <a:solidFill>
                  <a:schemeClr val="bg1"/>
                </a:solidFill>
              </a:rPr>
              <a:t>We are using RTC for keeping track or real time.</a:t>
            </a:r>
            <a:endParaRPr lang="en-CA" sz="2000" dirty="0">
              <a:solidFill>
                <a:schemeClr val="bg1"/>
              </a:solidFill>
            </a:endParaRPr>
          </a:p>
        </p:txBody>
      </p:sp>
    </p:spTree>
    <p:extLst>
      <p:ext uri="{BB962C8B-B14F-4D97-AF65-F5344CB8AC3E}">
        <p14:creationId xmlns:p14="http://schemas.microsoft.com/office/powerpoint/2010/main" val="3945001341"/>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7555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E3F54B-EB32-4BCF-A92A-2C5307AEE132}"/>
              </a:ext>
            </a:extLst>
          </p:cNvPr>
          <p:cNvSpPr>
            <a:spLocks noGrp="1"/>
          </p:cNvSpPr>
          <p:nvPr>
            <p:ph type="title"/>
          </p:nvPr>
        </p:nvSpPr>
        <p:spPr>
          <a:xfrm>
            <a:off x="524256" y="4767072"/>
            <a:ext cx="6594189" cy="1625210"/>
          </a:xfrm>
        </p:spPr>
        <p:txBody>
          <a:bodyPr>
            <a:normAutofit/>
          </a:bodyPr>
          <a:lstStyle/>
          <a:p>
            <a:pPr algn="r"/>
            <a:r>
              <a:rPr lang="en-CA">
                <a:solidFill>
                  <a:srgbClr val="FFFFFF"/>
                </a:solidFill>
              </a:rPr>
              <a:t>POWER REQUIREMENT FOR RTC MODULE</a:t>
            </a:r>
          </a:p>
        </p:txBody>
      </p:sp>
      <p:pic>
        <p:nvPicPr>
          <p:cNvPr id="4" name="Picture 3">
            <a:extLst>
              <a:ext uri="{FF2B5EF4-FFF2-40B4-BE49-F238E27FC236}">
                <a16:creationId xmlns:a16="http://schemas.microsoft.com/office/drawing/2014/main" id="{71302758-D64A-46D7-A581-67BBBE3C0920}"/>
              </a:ext>
            </a:extLst>
          </p:cNvPr>
          <p:cNvPicPr>
            <a:picLocks noChangeAspect="1"/>
          </p:cNvPicPr>
          <p:nvPr/>
        </p:nvPicPr>
        <p:blipFill rotWithShape="1">
          <a:blip r:embed="rId2"/>
          <a:srcRect b="8917"/>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7065341-4282-41CB-A068-AEC06399B899}"/>
              </a:ext>
            </a:extLst>
          </p:cNvPr>
          <p:cNvSpPr>
            <a:spLocks noGrp="1"/>
          </p:cNvSpPr>
          <p:nvPr>
            <p:ph idx="1"/>
          </p:nvPr>
        </p:nvSpPr>
        <p:spPr>
          <a:xfrm>
            <a:off x="7789763" y="917724"/>
            <a:ext cx="3664296" cy="5618541"/>
          </a:xfrm>
        </p:spPr>
        <p:txBody>
          <a:bodyPr anchor="ctr">
            <a:normAutofit/>
          </a:bodyPr>
          <a:lstStyle/>
          <a:p>
            <a:r>
              <a:rPr lang="en-US" dirty="0">
                <a:solidFill>
                  <a:srgbClr val="FFFFFF"/>
                </a:solidFill>
              </a:rPr>
              <a:t>RTC incorporates a battery input and maintains accurate timekeeping when main power to the device is interrupted.</a:t>
            </a:r>
            <a:r>
              <a:rPr lang="en-US" b="0" i="0" dirty="0">
                <a:solidFill>
                  <a:srgbClr val="FFFFFF"/>
                </a:solidFill>
                <a:effectLst/>
              </a:rPr>
              <a:t> The bottom side of the board holds a battery holder for 20mm 3V lithium </a:t>
            </a:r>
            <a:r>
              <a:rPr lang="en-US" b="0" i="0" dirty="0" err="1">
                <a:solidFill>
                  <a:srgbClr val="FFFFFF"/>
                </a:solidFill>
                <a:effectLst/>
              </a:rPr>
              <a:t>coincells</a:t>
            </a:r>
            <a:r>
              <a:rPr lang="en-US" b="0" i="0" dirty="0">
                <a:solidFill>
                  <a:srgbClr val="FFFFFF"/>
                </a:solidFill>
                <a:effectLst/>
              </a:rPr>
              <a:t>. Any CR2032 battery can fit well.</a:t>
            </a:r>
          </a:p>
          <a:p>
            <a:endParaRPr lang="en-CA" sz="2000" dirty="0">
              <a:solidFill>
                <a:srgbClr val="FFFFFF"/>
              </a:solidFill>
            </a:endParaRPr>
          </a:p>
          <a:p>
            <a:endParaRPr lang="en-US" sz="2000" dirty="0">
              <a:solidFill>
                <a:srgbClr val="FFFFFF"/>
              </a:solidFill>
            </a:endParaRPr>
          </a:p>
          <a:p>
            <a:endParaRPr lang="en-CA" sz="2000" dirty="0">
              <a:solidFill>
                <a:srgbClr val="FFFFFF"/>
              </a:solidFill>
            </a:endParaRPr>
          </a:p>
        </p:txBody>
      </p:sp>
    </p:spTree>
    <p:extLst>
      <p:ext uri="{BB962C8B-B14F-4D97-AF65-F5344CB8AC3E}">
        <p14:creationId xmlns:p14="http://schemas.microsoft.com/office/powerpoint/2010/main" val="1822087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000A71-EAA0-4A28-9813-F75E927163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electronics&#10;&#10;Description automatically generated">
            <a:extLst>
              <a:ext uri="{FF2B5EF4-FFF2-40B4-BE49-F238E27FC236}">
                <a16:creationId xmlns:a16="http://schemas.microsoft.com/office/drawing/2014/main" id="{39F2C2CB-2AEA-4F5E-AC3D-ACE0A7091A79}"/>
              </a:ext>
            </a:extLst>
          </p:cNvPr>
          <p:cNvPicPr>
            <a:picLocks noChangeAspect="1"/>
          </p:cNvPicPr>
          <p:nvPr/>
        </p:nvPicPr>
        <p:blipFill rotWithShape="1">
          <a:blip r:embed="rId2">
            <a:extLst>
              <a:ext uri="{28A0092B-C50C-407E-A947-70E740481C1C}">
                <a14:useLocalDpi xmlns:a14="http://schemas.microsoft.com/office/drawing/2010/main" val="0"/>
              </a:ext>
            </a:extLst>
          </a:blip>
          <a:srcRect r="18994"/>
          <a:stretch/>
        </p:blipFill>
        <p:spPr>
          <a:xfrm rot="5400000">
            <a:off x="5588251" y="254251"/>
            <a:ext cx="6858000" cy="6349497"/>
          </a:xfrm>
          <a:prstGeom prst="rect">
            <a:avLst/>
          </a:prstGeom>
        </p:spPr>
      </p:pic>
      <p:sp>
        <p:nvSpPr>
          <p:cNvPr id="42" name="Rectangle 11">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066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1D9C48-5B7B-402A-A0E9-4AD6D0368B00}"/>
              </a:ext>
            </a:extLst>
          </p:cNvPr>
          <p:cNvSpPr>
            <a:spLocks noGrp="1"/>
          </p:cNvSpPr>
          <p:nvPr>
            <p:ph type="title"/>
          </p:nvPr>
        </p:nvSpPr>
        <p:spPr>
          <a:xfrm>
            <a:off x="1166648" y="721805"/>
            <a:ext cx="4264888" cy="2221992"/>
          </a:xfrm>
        </p:spPr>
        <p:txBody>
          <a:bodyPr>
            <a:normAutofit/>
          </a:bodyPr>
          <a:lstStyle/>
          <a:p>
            <a:r>
              <a:rPr lang="en-CA" sz="4200"/>
              <a:t>VIBRATION SENSOR</a:t>
            </a:r>
          </a:p>
        </p:txBody>
      </p:sp>
      <p:sp>
        <p:nvSpPr>
          <p:cNvPr id="14" name="Rectangle 1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CDEBFF3A-F831-4F03-A169-990BDB6B99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43" name="Rectangle 64">
              <a:extLst>
                <a:ext uri="{FF2B5EF4-FFF2-40B4-BE49-F238E27FC236}">
                  <a16:creationId xmlns:a16="http://schemas.microsoft.com/office/drawing/2014/main" id="{482B57DC-1F79-45B2-BCE1-90DBA8C85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6">
              <a:extLst>
                <a:ext uri="{FF2B5EF4-FFF2-40B4-BE49-F238E27FC236}">
                  <a16:creationId xmlns:a16="http://schemas.microsoft.com/office/drawing/2014/main" id="{24A129FB-07BB-4B55-A51A-C68ACC626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3DFD2534-C346-4D8B-BADC-498D82150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3E503FDC-469D-4CBD-87F0-0F7D59254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E80CFC49-28F2-41EB-85CF-CB6353742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6">
              <a:extLst>
                <a:ext uri="{FF2B5EF4-FFF2-40B4-BE49-F238E27FC236}">
                  <a16:creationId xmlns:a16="http://schemas.microsoft.com/office/drawing/2014/main" id="{2E530C68-5FAA-4B3D-83A5-2530DBB73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4">
              <a:extLst>
                <a:ext uri="{FF2B5EF4-FFF2-40B4-BE49-F238E27FC236}">
                  <a16:creationId xmlns:a16="http://schemas.microsoft.com/office/drawing/2014/main" id="{C9D5D113-729D-432A-AC85-3D774D049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6">
              <a:extLst>
                <a:ext uri="{FF2B5EF4-FFF2-40B4-BE49-F238E27FC236}">
                  <a16:creationId xmlns:a16="http://schemas.microsoft.com/office/drawing/2014/main" id="{2F0DAFBB-AEBB-447A-913D-18410D27F9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4">
              <a:extLst>
                <a:ext uri="{FF2B5EF4-FFF2-40B4-BE49-F238E27FC236}">
                  <a16:creationId xmlns:a16="http://schemas.microsoft.com/office/drawing/2014/main" id="{50464B3B-EA79-44B8-9DBE-1A8439A1A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6">
              <a:extLst>
                <a:ext uri="{FF2B5EF4-FFF2-40B4-BE49-F238E27FC236}">
                  <a16:creationId xmlns:a16="http://schemas.microsoft.com/office/drawing/2014/main" id="{839F0E1B-9D6C-4E13-825E-7865F1BED7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4">
              <a:extLst>
                <a:ext uri="{FF2B5EF4-FFF2-40B4-BE49-F238E27FC236}">
                  <a16:creationId xmlns:a16="http://schemas.microsoft.com/office/drawing/2014/main" id="{047D2469-C792-4D62-A83B-7D1AAD73E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6">
              <a:extLst>
                <a:ext uri="{FF2B5EF4-FFF2-40B4-BE49-F238E27FC236}">
                  <a16:creationId xmlns:a16="http://schemas.microsoft.com/office/drawing/2014/main" id="{4CAE6AD1-D4EA-4B00-8426-38110AF77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4">
              <a:extLst>
                <a:ext uri="{FF2B5EF4-FFF2-40B4-BE49-F238E27FC236}">
                  <a16:creationId xmlns:a16="http://schemas.microsoft.com/office/drawing/2014/main" id="{2D951EC1-6C71-4B0C-B53E-CCF40F62E7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6">
              <a:extLst>
                <a:ext uri="{FF2B5EF4-FFF2-40B4-BE49-F238E27FC236}">
                  <a16:creationId xmlns:a16="http://schemas.microsoft.com/office/drawing/2014/main" id="{263E8522-E862-4C0A-8DD4-3B86DBF38E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4">
              <a:extLst>
                <a:ext uri="{FF2B5EF4-FFF2-40B4-BE49-F238E27FC236}">
                  <a16:creationId xmlns:a16="http://schemas.microsoft.com/office/drawing/2014/main" id="{15EFDA54-68F3-49DB-B566-8BC4E2027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6">
              <a:extLst>
                <a:ext uri="{FF2B5EF4-FFF2-40B4-BE49-F238E27FC236}">
                  <a16:creationId xmlns:a16="http://schemas.microsoft.com/office/drawing/2014/main" id="{DFAAA774-C0B3-47D0-B5A5-35CBCEB62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4">
              <a:extLst>
                <a:ext uri="{FF2B5EF4-FFF2-40B4-BE49-F238E27FC236}">
                  <a16:creationId xmlns:a16="http://schemas.microsoft.com/office/drawing/2014/main" id="{49A180CD-11A9-4E30-84E9-88923E7A6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6">
              <a:extLst>
                <a:ext uri="{FF2B5EF4-FFF2-40B4-BE49-F238E27FC236}">
                  <a16:creationId xmlns:a16="http://schemas.microsoft.com/office/drawing/2014/main" id="{F62307C1-3A86-49DC-ABDB-8AB66283D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4">
              <a:extLst>
                <a:ext uri="{FF2B5EF4-FFF2-40B4-BE49-F238E27FC236}">
                  <a16:creationId xmlns:a16="http://schemas.microsoft.com/office/drawing/2014/main" id="{ABAC793E-C6AB-46FD-BE83-225A574D1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6">
              <a:extLst>
                <a:ext uri="{FF2B5EF4-FFF2-40B4-BE49-F238E27FC236}">
                  <a16:creationId xmlns:a16="http://schemas.microsoft.com/office/drawing/2014/main" id="{028CC8AC-CFD0-4F2B-B875-754CAEDA0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Rectangle 3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1D743E0-CDCF-4864-A851-E80239678434}"/>
              </a:ext>
            </a:extLst>
          </p:cNvPr>
          <p:cNvSpPr>
            <a:spLocks noGrp="1"/>
          </p:cNvSpPr>
          <p:nvPr>
            <p:ph idx="1"/>
          </p:nvPr>
        </p:nvSpPr>
        <p:spPr>
          <a:xfrm>
            <a:off x="1166648" y="3531476"/>
            <a:ext cx="4185745" cy="3034862"/>
          </a:xfrm>
        </p:spPr>
        <p:txBody>
          <a:bodyPr anchor="ctr">
            <a:noAutofit/>
          </a:bodyPr>
          <a:lstStyle/>
          <a:p>
            <a:r>
              <a:rPr lang="en-US" sz="2000" dirty="0"/>
              <a:t>The Vibration sensor is used to detect if there is any vibration that is beyond the threshold. The threshold can be adjusted by the on-board potentiometer. When there no vibration, this module output logic LOW the signal indicate LED light, and vice versa.</a:t>
            </a:r>
          </a:p>
          <a:p>
            <a:r>
              <a:rPr lang="en-US" sz="2000" dirty="0"/>
              <a:t>It is used in our project to detect vibration as when somebody will try to open the bank locker forcefully, this sensor will start vibrating.</a:t>
            </a:r>
            <a:endParaRPr lang="en-CA" sz="2000" dirty="0"/>
          </a:p>
        </p:txBody>
      </p:sp>
    </p:spTree>
    <p:extLst>
      <p:ext uri="{BB962C8B-B14F-4D97-AF65-F5344CB8AC3E}">
        <p14:creationId xmlns:p14="http://schemas.microsoft.com/office/powerpoint/2010/main" val="3343183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12C09D-F4F6-4428-A451-D22EB49647FA}"/>
              </a:ext>
            </a:extLst>
          </p:cNvPr>
          <p:cNvPicPr>
            <a:picLocks noChangeAspect="1"/>
          </p:cNvPicPr>
          <p:nvPr/>
        </p:nvPicPr>
        <p:blipFill rotWithShape="1">
          <a:blip r:embed="rId2"/>
          <a:srcRect t="21863" b="35950"/>
          <a:stretch/>
        </p:blipFill>
        <p:spPr>
          <a:xfrm>
            <a:off x="-1" y="10"/>
            <a:ext cx="12192000" cy="6857990"/>
          </a:xfrm>
          <a:prstGeom prst="rect">
            <a:avLst/>
          </a:prstGeom>
        </p:spPr>
      </p:pic>
      <p:sp>
        <p:nvSpPr>
          <p:cNvPr id="1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DFE65CD2-0518-4220-B8A7-884BE56E22EB}"/>
              </a:ext>
            </a:extLst>
          </p:cNvPr>
          <p:cNvSpPr>
            <a:spLocks noGrp="1"/>
          </p:cNvSpPr>
          <p:nvPr>
            <p:ph type="title"/>
          </p:nvPr>
        </p:nvSpPr>
        <p:spPr>
          <a:xfrm>
            <a:off x="709448" y="1913950"/>
            <a:ext cx="4204137" cy="1342754"/>
          </a:xfrm>
        </p:spPr>
        <p:txBody>
          <a:bodyPr>
            <a:normAutofit/>
          </a:bodyPr>
          <a:lstStyle/>
          <a:p>
            <a:pPr algn="ctr"/>
            <a:r>
              <a:rPr lang="en-CA" sz="3100" b="1" dirty="0"/>
              <a:t>POWER REQUIREMENT FOR VIBRATION SENSOR</a:t>
            </a:r>
          </a:p>
        </p:txBody>
      </p:sp>
      <p:cxnSp>
        <p:nvCxnSpPr>
          <p:cNvPr id="13" name="Straight Connector 1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A87164A-6504-4566-BA2C-4CDCFE83EAB6}"/>
              </a:ext>
            </a:extLst>
          </p:cNvPr>
          <p:cNvSpPr>
            <a:spLocks noGrp="1"/>
          </p:cNvSpPr>
          <p:nvPr>
            <p:ph idx="1"/>
          </p:nvPr>
        </p:nvSpPr>
        <p:spPr>
          <a:xfrm>
            <a:off x="525516" y="3417573"/>
            <a:ext cx="4593021" cy="2619839"/>
          </a:xfrm>
        </p:spPr>
        <p:txBody>
          <a:bodyPr anchor="ctr">
            <a:normAutofit/>
          </a:bodyPr>
          <a:lstStyle/>
          <a:p>
            <a:r>
              <a:rPr lang="en-US" sz="2000" dirty="0"/>
              <a:t>The default state of the switch is close</a:t>
            </a:r>
          </a:p>
          <a:p>
            <a:r>
              <a:rPr lang="en-US" sz="2000" dirty="0"/>
              <a:t>Digital output Supply voltage:3.3V-5V</a:t>
            </a:r>
          </a:p>
          <a:p>
            <a:r>
              <a:rPr lang="en-US" sz="2000" dirty="0"/>
              <a:t>On-board indicator LED to show the results</a:t>
            </a:r>
          </a:p>
          <a:p>
            <a:r>
              <a:rPr lang="en-US" sz="2000" dirty="0"/>
              <a:t>Dimension of the board: 3.2cm x 1.4cm</a:t>
            </a:r>
          </a:p>
        </p:txBody>
      </p:sp>
    </p:spTree>
    <p:extLst>
      <p:ext uri="{BB962C8B-B14F-4D97-AF65-F5344CB8AC3E}">
        <p14:creationId xmlns:p14="http://schemas.microsoft.com/office/powerpoint/2010/main" val="18996705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hand holding a keychain&#10;&#10;Description automatically generated with medium confidence">
            <a:extLst>
              <a:ext uri="{FF2B5EF4-FFF2-40B4-BE49-F238E27FC236}">
                <a16:creationId xmlns:a16="http://schemas.microsoft.com/office/drawing/2014/main" id="{F97D52C0-8B8B-4E5F-9210-A13D2198BE2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8965" b="17983"/>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735CEA-C56D-481A-8AC2-40836F6983D7}"/>
              </a:ext>
            </a:extLst>
          </p:cNvPr>
          <p:cNvSpPr>
            <a:spLocks noGrp="1"/>
          </p:cNvSpPr>
          <p:nvPr>
            <p:ph type="title"/>
          </p:nvPr>
        </p:nvSpPr>
        <p:spPr>
          <a:xfrm>
            <a:off x="594805" y="640263"/>
            <a:ext cx="3759240" cy="1344975"/>
          </a:xfrm>
        </p:spPr>
        <p:txBody>
          <a:bodyPr>
            <a:normAutofit/>
          </a:bodyPr>
          <a:lstStyle/>
          <a:p>
            <a:pPr algn="ctr"/>
            <a:r>
              <a:rPr lang="en-CA" sz="4000" b="1" dirty="0"/>
              <a:t>FINGERPRINT SENSOR</a:t>
            </a:r>
          </a:p>
        </p:txBody>
      </p:sp>
      <p:sp>
        <p:nvSpPr>
          <p:cNvPr id="3" name="Content Placeholder 2">
            <a:extLst>
              <a:ext uri="{FF2B5EF4-FFF2-40B4-BE49-F238E27FC236}">
                <a16:creationId xmlns:a16="http://schemas.microsoft.com/office/drawing/2014/main" id="{7A53BE77-7E22-46CE-85F1-CB0DA2EB1D19}"/>
              </a:ext>
            </a:extLst>
          </p:cNvPr>
          <p:cNvSpPr>
            <a:spLocks noGrp="1"/>
          </p:cNvSpPr>
          <p:nvPr>
            <p:ph idx="1"/>
          </p:nvPr>
        </p:nvSpPr>
        <p:spPr>
          <a:xfrm>
            <a:off x="594110" y="2121763"/>
            <a:ext cx="3764826" cy="3773010"/>
          </a:xfrm>
        </p:spPr>
        <p:txBody>
          <a:bodyPr>
            <a:normAutofit/>
          </a:bodyPr>
          <a:lstStyle/>
          <a:p>
            <a:r>
              <a:rPr lang="en-US" sz="1800"/>
              <a:t>The R307 Optical Fingerprint Module integrates fingerprint algorithm chip with functions such as fingerprint entry, image processing, feature extraction, template generation, template storage, fingerprint comparison (1:1) and fingerprint search (1:N).</a:t>
            </a:r>
          </a:p>
          <a:p>
            <a:r>
              <a:rPr lang="en-US" sz="1800"/>
              <a:t>Fingerprint reader can conduct secondary development and can be embedded into various end products such as: access control, attendance, safety deposit box, car door locks.</a:t>
            </a:r>
          </a:p>
        </p:txBody>
      </p:sp>
      <p:sp>
        <p:nvSpPr>
          <p:cNvPr id="13" name="TextBox 12">
            <a:extLst>
              <a:ext uri="{FF2B5EF4-FFF2-40B4-BE49-F238E27FC236}">
                <a16:creationId xmlns:a16="http://schemas.microsoft.com/office/drawing/2014/main" id="{7C326E55-3470-4301-9EFC-B27640FA3BC2}"/>
              </a:ext>
            </a:extLst>
          </p:cNvPr>
          <p:cNvSpPr txBox="1"/>
          <p:nvPr/>
        </p:nvSpPr>
        <p:spPr>
          <a:xfrm>
            <a:off x="9751909" y="6657945"/>
            <a:ext cx="2440091"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www.flickr.com/photos/35434449@N08/39455106611">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CA" sz="700">
              <a:solidFill>
                <a:srgbClr val="FFFFFF"/>
              </a:solidFill>
            </a:endParaRPr>
          </a:p>
        </p:txBody>
      </p:sp>
    </p:spTree>
    <p:extLst>
      <p:ext uri="{BB962C8B-B14F-4D97-AF65-F5344CB8AC3E}">
        <p14:creationId xmlns:p14="http://schemas.microsoft.com/office/powerpoint/2010/main" val="2799783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ircuit board with wires&#10;&#10;Description automatically generated with low confidence">
            <a:extLst>
              <a:ext uri="{FF2B5EF4-FFF2-40B4-BE49-F238E27FC236}">
                <a16:creationId xmlns:a16="http://schemas.microsoft.com/office/drawing/2014/main" id="{EF3B0779-D83E-47EC-BBAE-5071765C23D9}"/>
              </a:ext>
            </a:extLst>
          </p:cNvPr>
          <p:cNvPicPr>
            <a:picLocks noChangeAspect="1"/>
          </p:cNvPicPr>
          <p:nvPr/>
        </p:nvPicPr>
        <p:blipFill rotWithShape="1">
          <a:blip r:embed="rId2"/>
          <a:srcRect t="10195" r="9091" b="21624"/>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724CD679-7405-4CD3-A92A-9469F279A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6CD570-33DF-4A45-9D2E-7D1E7A891604}"/>
              </a:ext>
            </a:extLst>
          </p:cNvPr>
          <p:cNvSpPr>
            <a:spLocks noGrp="1"/>
          </p:cNvSpPr>
          <p:nvPr>
            <p:ph type="title"/>
          </p:nvPr>
        </p:nvSpPr>
        <p:spPr>
          <a:xfrm>
            <a:off x="594805" y="640263"/>
            <a:ext cx="5221266" cy="1344975"/>
          </a:xfrm>
        </p:spPr>
        <p:txBody>
          <a:bodyPr>
            <a:normAutofit/>
          </a:bodyPr>
          <a:lstStyle/>
          <a:p>
            <a:pPr algn="ctr"/>
            <a:r>
              <a:rPr lang="en-CA" sz="3700" b="1" dirty="0"/>
              <a:t>POWER REQUIREMENT FOR FINGERPRINT SENSOR</a:t>
            </a:r>
          </a:p>
        </p:txBody>
      </p:sp>
      <p:sp>
        <p:nvSpPr>
          <p:cNvPr id="3" name="Content Placeholder 2">
            <a:extLst>
              <a:ext uri="{FF2B5EF4-FFF2-40B4-BE49-F238E27FC236}">
                <a16:creationId xmlns:a16="http://schemas.microsoft.com/office/drawing/2014/main" id="{BFFFAE96-BC33-48C4-BBD6-3198B3189823}"/>
              </a:ext>
            </a:extLst>
          </p:cNvPr>
          <p:cNvSpPr>
            <a:spLocks noGrp="1"/>
          </p:cNvSpPr>
          <p:nvPr>
            <p:ph idx="1"/>
          </p:nvPr>
        </p:nvSpPr>
        <p:spPr>
          <a:xfrm>
            <a:off x="594110" y="2121763"/>
            <a:ext cx="5235490" cy="3773010"/>
          </a:xfrm>
        </p:spPr>
        <p:txBody>
          <a:bodyPr>
            <a:normAutofit/>
          </a:bodyPr>
          <a:lstStyle/>
          <a:p>
            <a:r>
              <a:rPr lang="en-CA" sz="2400"/>
              <a:t>Power DC 4.2V-6V </a:t>
            </a:r>
          </a:p>
          <a:p>
            <a:r>
              <a:rPr lang="en-CA" sz="2400"/>
              <a:t>Interface UART</a:t>
            </a:r>
          </a:p>
          <a:p>
            <a:r>
              <a:rPr lang="en-CA" sz="2400"/>
              <a:t>Working current Typical: 50mA </a:t>
            </a:r>
          </a:p>
          <a:p>
            <a:r>
              <a:rPr lang="en-CA" sz="2400"/>
              <a:t>Baud rate (9600*N)bps</a:t>
            </a:r>
          </a:p>
          <a:p>
            <a:r>
              <a:rPr lang="en-CA" sz="2400"/>
              <a:t>Character file size 256 bytes</a:t>
            </a:r>
          </a:p>
          <a:p>
            <a:r>
              <a:rPr lang="en-CA" sz="2400"/>
              <a:t>Image acquiring time &lt;0.5s </a:t>
            </a:r>
          </a:p>
        </p:txBody>
      </p:sp>
    </p:spTree>
    <p:extLst>
      <p:ext uri="{BB962C8B-B14F-4D97-AF65-F5344CB8AC3E}">
        <p14:creationId xmlns:p14="http://schemas.microsoft.com/office/powerpoint/2010/main" val="10542676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89B68A-0BA9-4A6C-9A12-61FC106049C6}"/>
              </a:ext>
            </a:extLst>
          </p:cNvPr>
          <p:cNvPicPr>
            <a:picLocks noChangeAspect="1"/>
          </p:cNvPicPr>
          <p:nvPr/>
        </p:nvPicPr>
        <p:blipFill rotWithShape="1">
          <a:blip r:embed="rId2"/>
          <a:srcRect t="9091" r="9091"/>
          <a:stretch/>
        </p:blipFill>
        <p:spPr>
          <a:xfrm>
            <a:off x="0" y="0"/>
            <a:ext cx="12192000" cy="6857999"/>
          </a:xfrm>
          <a:prstGeom prst="rect">
            <a:avLst/>
          </a:prstGeom>
        </p:spPr>
      </p:pic>
      <p:sp>
        <p:nvSpPr>
          <p:cNvPr id="9" name="Rectangle 8">
            <a:extLst>
              <a:ext uri="{FF2B5EF4-FFF2-40B4-BE49-F238E27FC236}">
                <a16:creationId xmlns:a16="http://schemas.microsoft.com/office/drawing/2014/main" id="{7B51B11D-BBCD-47C7-A599-1EDA2F22F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4549726"/>
            <a:ext cx="11438793" cy="1844256"/>
          </a:xfrm>
          <a:prstGeom prst="rect">
            <a:avLst/>
          </a:prstGeom>
          <a:solidFill>
            <a:srgbClr val="404040">
              <a:alpha val="93000"/>
            </a:srgbClr>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C0B2EC-D028-4E5E-93C5-6BE02499ED74}"/>
              </a:ext>
            </a:extLst>
          </p:cNvPr>
          <p:cNvSpPr>
            <a:spLocks noGrp="1"/>
          </p:cNvSpPr>
          <p:nvPr>
            <p:ph type="title"/>
          </p:nvPr>
        </p:nvSpPr>
        <p:spPr>
          <a:xfrm>
            <a:off x="542544" y="4754880"/>
            <a:ext cx="11137392" cy="932688"/>
          </a:xfrm>
        </p:spPr>
        <p:txBody>
          <a:bodyPr vert="horz" lIns="91440" tIns="45720" rIns="91440" bIns="45720" rtlCol="0" anchor="b">
            <a:normAutofit/>
          </a:bodyPr>
          <a:lstStyle/>
          <a:p>
            <a:pPr algn="ctr"/>
            <a:r>
              <a:rPr lang="en-US" sz="6000">
                <a:solidFill>
                  <a:schemeClr val="bg1"/>
                </a:solidFill>
              </a:rPr>
              <a:t>SERVO MOTOR</a:t>
            </a:r>
          </a:p>
        </p:txBody>
      </p:sp>
      <p:sp>
        <p:nvSpPr>
          <p:cNvPr id="3" name="Content Placeholder 2">
            <a:extLst>
              <a:ext uri="{FF2B5EF4-FFF2-40B4-BE49-F238E27FC236}">
                <a16:creationId xmlns:a16="http://schemas.microsoft.com/office/drawing/2014/main" id="{06DC9D4D-EA90-4E65-B504-07206FFE2574}"/>
              </a:ext>
            </a:extLst>
          </p:cNvPr>
          <p:cNvSpPr>
            <a:spLocks noGrp="1"/>
          </p:cNvSpPr>
          <p:nvPr>
            <p:ph idx="1"/>
          </p:nvPr>
        </p:nvSpPr>
        <p:spPr>
          <a:xfrm>
            <a:off x="1524000" y="5815584"/>
            <a:ext cx="9144000" cy="420624"/>
          </a:xfrm>
        </p:spPr>
        <p:txBody>
          <a:bodyPr vert="horz" lIns="91440" tIns="45720" rIns="91440" bIns="45720" rtlCol="0">
            <a:normAutofit/>
          </a:bodyPr>
          <a:lstStyle/>
          <a:p>
            <a:pPr marL="0" indent="0" algn="ctr">
              <a:buNone/>
            </a:pPr>
            <a:r>
              <a:rPr lang="en-US" sz="2400">
                <a:solidFill>
                  <a:schemeClr val="bg1"/>
                </a:solidFill>
              </a:rPr>
              <a:t>It is used in our project for lock open and close mechanism.</a:t>
            </a:r>
          </a:p>
        </p:txBody>
      </p:sp>
      <p:cxnSp>
        <p:nvCxnSpPr>
          <p:cNvPr id="11" name="Straight Connector 10">
            <a:extLst>
              <a:ext uri="{FF2B5EF4-FFF2-40B4-BE49-F238E27FC236}">
                <a16:creationId xmlns:a16="http://schemas.microsoft.com/office/drawing/2014/main" id="{6A810F53-4CAC-492E-A2F9-C147AA509B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4243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31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engineering drawing&#10;&#10;Description automatically generated">
            <a:extLst>
              <a:ext uri="{FF2B5EF4-FFF2-40B4-BE49-F238E27FC236}">
                <a16:creationId xmlns:a16="http://schemas.microsoft.com/office/drawing/2014/main" id="{5C0D97B5-F2C6-422B-8854-04DAAC93CCF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1093" b="1587"/>
          <a:stretch/>
        </p:blipFill>
        <p:spPr>
          <a:xfrm>
            <a:off x="-1" y="10"/>
            <a:ext cx="12192000" cy="6857990"/>
          </a:xfrm>
          <a:prstGeom prst="rect">
            <a:avLst/>
          </a:prstGeom>
        </p:spPr>
      </p:pic>
      <p:sp>
        <p:nvSpPr>
          <p:cNvPr id="1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6FD78F99-6EA8-4582-9A36-5FF4DAECDB01}"/>
              </a:ext>
            </a:extLst>
          </p:cNvPr>
          <p:cNvSpPr>
            <a:spLocks noGrp="1"/>
          </p:cNvSpPr>
          <p:nvPr>
            <p:ph type="title"/>
          </p:nvPr>
        </p:nvSpPr>
        <p:spPr>
          <a:xfrm>
            <a:off x="709448" y="1913950"/>
            <a:ext cx="4204137" cy="1342754"/>
          </a:xfrm>
        </p:spPr>
        <p:txBody>
          <a:bodyPr>
            <a:normAutofit/>
          </a:bodyPr>
          <a:lstStyle/>
          <a:p>
            <a:pPr algn="ctr"/>
            <a:r>
              <a:rPr lang="en-CA" sz="3300" b="1" dirty="0"/>
              <a:t>POWER REQUIREMENT FOR SERVO MOTOR </a:t>
            </a:r>
          </a:p>
        </p:txBody>
      </p:sp>
      <p:cxnSp>
        <p:nvCxnSpPr>
          <p:cNvPr id="13" name="Straight Connector 1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B237282-7345-4064-B5C3-96CC2E7E8929}"/>
              </a:ext>
            </a:extLst>
          </p:cNvPr>
          <p:cNvSpPr>
            <a:spLocks noGrp="1"/>
          </p:cNvSpPr>
          <p:nvPr>
            <p:ph idx="1"/>
          </p:nvPr>
        </p:nvSpPr>
        <p:spPr>
          <a:xfrm>
            <a:off x="525516" y="3417573"/>
            <a:ext cx="4593021" cy="2619839"/>
          </a:xfrm>
        </p:spPr>
        <p:txBody>
          <a:bodyPr anchor="ctr">
            <a:normAutofit/>
          </a:bodyPr>
          <a:lstStyle/>
          <a:p>
            <a:r>
              <a:rPr lang="en-US" sz="1800"/>
              <a:t>Operating Voltage is +5V typically</a:t>
            </a:r>
          </a:p>
          <a:p>
            <a:r>
              <a:rPr lang="en-US" sz="1800"/>
              <a:t>Torque: 2.5kg/cm</a:t>
            </a:r>
          </a:p>
          <a:p>
            <a:r>
              <a:rPr lang="en-US" sz="1800"/>
              <a:t>Operating speed is 0.1s/60°</a:t>
            </a:r>
          </a:p>
          <a:p>
            <a:r>
              <a:rPr lang="en-US" sz="1800"/>
              <a:t>Gear Type: Plastic</a:t>
            </a:r>
          </a:p>
          <a:p>
            <a:r>
              <a:rPr lang="en-US" sz="1800"/>
              <a:t>Rotation : 0°-180°</a:t>
            </a:r>
          </a:p>
          <a:p>
            <a:r>
              <a:rPr lang="en-US" sz="1800"/>
              <a:t>Weight of motor : 9gm</a:t>
            </a:r>
          </a:p>
        </p:txBody>
      </p:sp>
      <p:sp>
        <p:nvSpPr>
          <p:cNvPr id="6" name="TextBox 5">
            <a:extLst>
              <a:ext uri="{FF2B5EF4-FFF2-40B4-BE49-F238E27FC236}">
                <a16:creationId xmlns:a16="http://schemas.microsoft.com/office/drawing/2014/main" id="{DC80772E-90B4-41F0-AE19-58288CE80D2E}"/>
              </a:ext>
            </a:extLst>
          </p:cNvPr>
          <p:cNvSpPr txBox="1"/>
          <p:nvPr/>
        </p:nvSpPr>
        <p:spPr>
          <a:xfrm>
            <a:off x="9884957" y="6657945"/>
            <a:ext cx="230704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www.embarcados.com.br/controle-de-servomotores-arduino-esp8266/">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Tree>
    <p:extLst>
      <p:ext uri="{BB962C8B-B14F-4D97-AF65-F5344CB8AC3E}">
        <p14:creationId xmlns:p14="http://schemas.microsoft.com/office/powerpoint/2010/main" val="2258337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 electronics, circuit&#10;&#10;Description automatically generated">
            <a:extLst>
              <a:ext uri="{FF2B5EF4-FFF2-40B4-BE49-F238E27FC236}">
                <a16:creationId xmlns:a16="http://schemas.microsoft.com/office/drawing/2014/main" id="{06F35490-988B-437D-8FAA-E010C7B2F1BC}"/>
              </a:ext>
            </a:extLst>
          </p:cNvPr>
          <p:cNvPicPr>
            <a:picLocks noChangeAspect="1"/>
          </p:cNvPicPr>
          <p:nvPr/>
        </p:nvPicPr>
        <p:blipFill rotWithShape="1">
          <a:blip r:embed="rId2">
            <a:extLst>
              <a:ext uri="{28A0092B-C50C-407E-A947-70E740481C1C}">
                <a14:useLocalDpi xmlns:a14="http://schemas.microsoft.com/office/drawing/2010/main" val="0"/>
              </a:ext>
            </a:extLst>
          </a:blip>
          <a:srcRect t="22172" r="9091" b="9647"/>
          <a:stretch/>
        </p:blipFill>
        <p:spPr>
          <a:xfrm>
            <a:off x="-1" y="10"/>
            <a:ext cx="12192000" cy="6857990"/>
          </a:xfrm>
          <a:prstGeom prst="rect">
            <a:avLst/>
          </a:prstGeom>
        </p:spPr>
      </p:pic>
      <p:sp>
        <p:nvSpPr>
          <p:cNvPr id="22" name="Rectangle 21">
            <a:extLst>
              <a:ext uri="{FF2B5EF4-FFF2-40B4-BE49-F238E27FC236}">
                <a16:creationId xmlns:a16="http://schemas.microsoft.com/office/drawing/2014/main" id="{724CD679-7405-4CD3-A92A-9469F279A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CF262C-5F65-47EF-ADAE-BCD062A2A487}"/>
              </a:ext>
            </a:extLst>
          </p:cNvPr>
          <p:cNvSpPr>
            <a:spLocks noGrp="1"/>
          </p:cNvSpPr>
          <p:nvPr>
            <p:ph type="title"/>
          </p:nvPr>
        </p:nvSpPr>
        <p:spPr>
          <a:xfrm>
            <a:off x="594805" y="640263"/>
            <a:ext cx="5221266" cy="1344975"/>
          </a:xfrm>
        </p:spPr>
        <p:txBody>
          <a:bodyPr>
            <a:normAutofit/>
          </a:bodyPr>
          <a:lstStyle/>
          <a:p>
            <a:pPr algn="ctr"/>
            <a:r>
              <a:rPr lang="en-CA" sz="4000" b="1" dirty="0"/>
              <a:t>INTRODUCTION</a:t>
            </a:r>
          </a:p>
        </p:txBody>
      </p:sp>
      <p:sp>
        <p:nvSpPr>
          <p:cNvPr id="3" name="Content Placeholder 2">
            <a:extLst>
              <a:ext uri="{FF2B5EF4-FFF2-40B4-BE49-F238E27FC236}">
                <a16:creationId xmlns:a16="http://schemas.microsoft.com/office/drawing/2014/main" id="{71DCE6A8-9B6C-4DA4-8A42-AA7E0D9F5D19}"/>
              </a:ext>
            </a:extLst>
          </p:cNvPr>
          <p:cNvSpPr>
            <a:spLocks noGrp="1"/>
          </p:cNvSpPr>
          <p:nvPr>
            <p:ph idx="1"/>
          </p:nvPr>
        </p:nvSpPr>
        <p:spPr>
          <a:xfrm>
            <a:off x="594110" y="2121763"/>
            <a:ext cx="5235490" cy="3773010"/>
          </a:xfrm>
        </p:spPr>
        <p:txBody>
          <a:bodyPr>
            <a:normAutofit/>
          </a:bodyPr>
          <a:lstStyle/>
          <a:p>
            <a:r>
              <a:rPr lang="en-CA" sz="2400" dirty="0"/>
              <a:t>In today’s task we try to put the </a:t>
            </a:r>
            <a:r>
              <a:rPr lang="en-CA" sz="2400" dirty="0" err="1"/>
              <a:t>beaglebone</a:t>
            </a:r>
            <a:r>
              <a:rPr lang="en-CA" sz="2400" dirty="0"/>
              <a:t> black on the sleep mode to manage the power and the power requirement of each component.</a:t>
            </a:r>
          </a:p>
          <a:p>
            <a:r>
              <a:rPr lang="en-CA" sz="2400" dirty="0"/>
              <a:t>In order to complete this task, the hardware requirements are </a:t>
            </a:r>
            <a:r>
              <a:rPr lang="en-CA" sz="2400" dirty="0" err="1"/>
              <a:t>beaglebone</a:t>
            </a:r>
            <a:r>
              <a:rPr lang="en-CA" sz="2400" dirty="0"/>
              <a:t> black, USB cable, and, the software requirements are GNU Nano editor, terminal and GCC compiler.</a:t>
            </a:r>
          </a:p>
          <a:p>
            <a:endParaRPr lang="en-US" sz="2400" dirty="0"/>
          </a:p>
          <a:p>
            <a:endParaRPr lang="en-US" sz="2400" dirty="0"/>
          </a:p>
          <a:p>
            <a:endParaRPr lang="en-CA" sz="2400" dirty="0"/>
          </a:p>
        </p:txBody>
      </p:sp>
    </p:spTree>
    <p:extLst>
      <p:ext uri="{BB962C8B-B14F-4D97-AF65-F5344CB8AC3E}">
        <p14:creationId xmlns:p14="http://schemas.microsoft.com/office/powerpoint/2010/main" val="18520340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tablet&#10;&#10;Description automatically generated with medium confidence">
            <a:extLst>
              <a:ext uri="{FF2B5EF4-FFF2-40B4-BE49-F238E27FC236}">
                <a16:creationId xmlns:a16="http://schemas.microsoft.com/office/drawing/2014/main" id="{B6BECCE3-530E-4CD8-A7D5-F9017A83092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7171" r="1" b="13649"/>
          <a:stretch/>
        </p:blipFill>
        <p:spPr>
          <a:xfrm>
            <a:off x="603671" y="-1"/>
            <a:ext cx="11588329" cy="6857999"/>
          </a:xfrm>
          <a:prstGeom prst="rect">
            <a:avLst/>
          </a:prstGeom>
        </p:spPr>
      </p:pic>
      <p:sp>
        <p:nvSpPr>
          <p:cNvPr id="38" name="Rectangle 12">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AA4FFD-E6A9-48A6-88BA-1D722724FE28}"/>
              </a:ext>
            </a:extLst>
          </p:cNvPr>
          <p:cNvSpPr>
            <a:spLocks noGrp="1"/>
          </p:cNvSpPr>
          <p:nvPr>
            <p:ph type="title"/>
          </p:nvPr>
        </p:nvSpPr>
        <p:spPr>
          <a:xfrm>
            <a:off x="1166649" y="721805"/>
            <a:ext cx="3874686" cy="2147520"/>
          </a:xfrm>
        </p:spPr>
        <p:txBody>
          <a:bodyPr>
            <a:normAutofit/>
          </a:bodyPr>
          <a:lstStyle/>
          <a:p>
            <a:r>
              <a:rPr lang="en-CA" b="1" dirty="0">
                <a:solidFill>
                  <a:schemeClr val="bg1"/>
                </a:solidFill>
              </a:rPr>
              <a:t>TOUCHSCREEN</a:t>
            </a:r>
          </a:p>
        </p:txBody>
      </p:sp>
      <p:sp>
        <p:nvSpPr>
          <p:cNvPr id="15" name="Rectangle 14">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18"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A65877D-A51E-442C-B210-8599E8AA4792}"/>
              </a:ext>
            </a:extLst>
          </p:cNvPr>
          <p:cNvSpPr>
            <a:spLocks noGrp="1"/>
          </p:cNvSpPr>
          <p:nvPr>
            <p:ph idx="1"/>
          </p:nvPr>
        </p:nvSpPr>
        <p:spPr>
          <a:xfrm>
            <a:off x="1166649" y="3379979"/>
            <a:ext cx="3874685" cy="3186359"/>
          </a:xfrm>
        </p:spPr>
        <p:txBody>
          <a:bodyPr anchor="ctr">
            <a:normAutofit lnSpcReduction="10000"/>
          </a:bodyPr>
          <a:lstStyle/>
          <a:p>
            <a:pPr fontAlgn="base"/>
            <a:r>
              <a:rPr lang="en-US" dirty="0">
                <a:solidFill>
                  <a:schemeClr val="bg1"/>
                </a:solidFill>
              </a:rPr>
              <a:t>2.8-inch screen</a:t>
            </a:r>
          </a:p>
          <a:p>
            <a:pPr fontAlgn="base"/>
            <a:r>
              <a:rPr lang="en-US" dirty="0">
                <a:solidFill>
                  <a:schemeClr val="bg1"/>
                </a:solidFill>
              </a:rPr>
              <a:t>Capacitive/Resistive touch control</a:t>
            </a:r>
          </a:p>
          <a:p>
            <a:pPr fontAlgn="base"/>
            <a:r>
              <a:rPr lang="en-US" dirty="0">
                <a:solidFill>
                  <a:schemeClr val="bg1"/>
                </a:solidFill>
              </a:rPr>
              <a:t>Supports popular mini-PCs such as Raspberry Pi, BB Black, as well as general desktop computers</a:t>
            </a:r>
          </a:p>
          <a:p>
            <a:endParaRPr lang="en-CA" sz="1800" dirty="0">
              <a:solidFill>
                <a:schemeClr val="bg1"/>
              </a:solidFill>
            </a:endParaRPr>
          </a:p>
        </p:txBody>
      </p:sp>
      <p:sp>
        <p:nvSpPr>
          <p:cNvPr id="6" name="TextBox 5">
            <a:extLst>
              <a:ext uri="{FF2B5EF4-FFF2-40B4-BE49-F238E27FC236}">
                <a16:creationId xmlns:a16="http://schemas.microsoft.com/office/drawing/2014/main" id="{7ECFC91C-1F83-4E2E-A86D-C57480973979}"/>
              </a:ext>
            </a:extLst>
          </p:cNvPr>
          <p:cNvSpPr txBox="1"/>
          <p:nvPr/>
        </p:nvSpPr>
        <p:spPr>
          <a:xfrm>
            <a:off x="9884958" y="6657943"/>
            <a:ext cx="230704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raspberrypi.stackexchange.com/questions/55930/touch-screen-with-raspberry-pi">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Tree>
    <p:extLst>
      <p:ext uri="{BB962C8B-B14F-4D97-AF65-F5344CB8AC3E}">
        <p14:creationId xmlns:p14="http://schemas.microsoft.com/office/powerpoint/2010/main" val="91625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0905B2-8050-4886-8A64-7E8034F25680}"/>
              </a:ext>
            </a:extLst>
          </p:cNvPr>
          <p:cNvPicPr>
            <a:picLocks noChangeAspect="1"/>
          </p:cNvPicPr>
          <p:nvPr/>
        </p:nvPicPr>
        <p:blipFill rotWithShape="1">
          <a:blip r:embed="rId2"/>
          <a:srcRect t="2534" b="7105"/>
          <a:stretch/>
        </p:blipFill>
        <p:spPr>
          <a:xfrm>
            <a:off x="0" y="10"/>
            <a:ext cx="12192000" cy="6857990"/>
          </a:xfrm>
          <a:prstGeom prst="rect">
            <a:avLst/>
          </a:prstGeom>
        </p:spPr>
      </p:pic>
      <p:sp>
        <p:nvSpPr>
          <p:cNvPr id="12"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6C279CF8-4615-4AEB-A8D3-2E1897709D9E}"/>
              </a:ext>
            </a:extLst>
          </p:cNvPr>
          <p:cNvSpPr>
            <a:spLocks noGrp="1"/>
          </p:cNvSpPr>
          <p:nvPr>
            <p:ph type="title"/>
          </p:nvPr>
        </p:nvSpPr>
        <p:spPr>
          <a:xfrm>
            <a:off x="709448" y="1913950"/>
            <a:ext cx="4204137" cy="1342754"/>
          </a:xfrm>
        </p:spPr>
        <p:txBody>
          <a:bodyPr>
            <a:normAutofit/>
          </a:bodyPr>
          <a:lstStyle/>
          <a:p>
            <a:pPr algn="ctr"/>
            <a:r>
              <a:rPr lang="en-CA" sz="3300" b="1" dirty="0"/>
              <a:t>POWER REQUIREMENT FOR TOUCHSCREEN</a:t>
            </a:r>
          </a:p>
        </p:txBody>
      </p:sp>
      <p:cxnSp>
        <p:nvCxnSpPr>
          <p:cNvPr id="11" name="Straight Connector 1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684FC0D-2A43-43E7-9386-C094AAAFA12A}"/>
              </a:ext>
            </a:extLst>
          </p:cNvPr>
          <p:cNvSpPr>
            <a:spLocks noGrp="1"/>
          </p:cNvSpPr>
          <p:nvPr>
            <p:ph idx="1"/>
          </p:nvPr>
        </p:nvSpPr>
        <p:spPr>
          <a:xfrm>
            <a:off x="525516" y="3417573"/>
            <a:ext cx="4593021" cy="2619839"/>
          </a:xfrm>
        </p:spPr>
        <p:txBody>
          <a:bodyPr anchor="ctr">
            <a:normAutofit/>
          </a:bodyPr>
          <a:lstStyle/>
          <a:p>
            <a:r>
              <a:rPr lang="en-CA" sz="1800"/>
              <a:t>Operating Temperature	 20℃~60℃</a:t>
            </a:r>
          </a:p>
          <a:p>
            <a:r>
              <a:rPr lang="en-CA" sz="1800"/>
              <a:t>Storage Temperature	30℃~70℃</a:t>
            </a:r>
          </a:p>
          <a:p>
            <a:r>
              <a:rPr lang="en-CA" sz="1800"/>
              <a:t>VCC power voltage	3.3V~5V</a:t>
            </a:r>
          </a:p>
          <a:p>
            <a:r>
              <a:rPr lang="en-CA" sz="1800"/>
              <a:t>Logic IO port voltage	3.3V(TTL)</a:t>
            </a:r>
          </a:p>
          <a:p>
            <a:r>
              <a:rPr lang="en-CA" sz="1800"/>
              <a:t>Rough Weight(Package containing)	No touch: 34(g) / With touch: 43(g)</a:t>
            </a:r>
          </a:p>
        </p:txBody>
      </p:sp>
    </p:spTree>
    <p:extLst>
      <p:ext uri="{BB962C8B-B14F-4D97-AF65-F5344CB8AC3E}">
        <p14:creationId xmlns:p14="http://schemas.microsoft.com/office/powerpoint/2010/main" val="190600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E79EBB-8490-4135-A88E-91D29C4028C5}"/>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0219" b="23531"/>
          <a:stretch/>
        </p:blipFill>
        <p:spPr>
          <a:xfrm>
            <a:off x="20" y="10"/>
            <a:ext cx="12191980" cy="6857990"/>
          </a:xfrm>
          <a:prstGeom prst="rect">
            <a:avLst/>
          </a:prstGeom>
        </p:spPr>
      </p:pic>
      <p:sp>
        <p:nvSpPr>
          <p:cNvPr id="13" name="Rectangle 10">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80FC17-5164-4F86-924B-81515D6158BD}"/>
              </a:ext>
            </a:extLst>
          </p:cNvPr>
          <p:cNvSpPr>
            <a:spLocks noGrp="1"/>
          </p:cNvSpPr>
          <p:nvPr>
            <p:ph type="title"/>
          </p:nvPr>
        </p:nvSpPr>
        <p:spPr>
          <a:xfrm>
            <a:off x="594804" y="640263"/>
            <a:ext cx="6619811" cy="1344975"/>
          </a:xfrm>
        </p:spPr>
        <p:txBody>
          <a:bodyPr>
            <a:normAutofit/>
          </a:bodyPr>
          <a:lstStyle/>
          <a:p>
            <a:r>
              <a:rPr lang="en-CA" sz="4000"/>
              <a:t>BUZZER</a:t>
            </a:r>
          </a:p>
        </p:txBody>
      </p:sp>
      <p:sp>
        <p:nvSpPr>
          <p:cNvPr id="3" name="Content Placeholder 2">
            <a:extLst>
              <a:ext uri="{FF2B5EF4-FFF2-40B4-BE49-F238E27FC236}">
                <a16:creationId xmlns:a16="http://schemas.microsoft.com/office/drawing/2014/main" id="{CAB7EC7B-F96E-47E7-A3E4-7E72964D7080}"/>
              </a:ext>
            </a:extLst>
          </p:cNvPr>
          <p:cNvSpPr>
            <a:spLocks noGrp="1"/>
          </p:cNvSpPr>
          <p:nvPr>
            <p:ph idx="1"/>
          </p:nvPr>
        </p:nvSpPr>
        <p:spPr>
          <a:xfrm>
            <a:off x="594109" y="2121763"/>
            <a:ext cx="6620505" cy="3773010"/>
          </a:xfrm>
        </p:spPr>
        <p:txBody>
          <a:bodyPr>
            <a:normAutofit/>
          </a:bodyPr>
          <a:lstStyle/>
          <a:p>
            <a:r>
              <a:rPr lang="en-US" sz="2400"/>
              <a:t>A </a:t>
            </a:r>
            <a:r>
              <a:rPr lang="en-US" sz="2400" b="1"/>
              <a:t>buzzer</a:t>
            </a:r>
            <a:r>
              <a:rPr lang="en-US" sz="2400"/>
              <a:t> or </a:t>
            </a:r>
            <a:r>
              <a:rPr lang="en-US" sz="2400" b="1"/>
              <a:t>beeper</a:t>
            </a:r>
            <a:r>
              <a:rPr lang="en-US" sz="2400"/>
              <a:t> is an audio signalling device, which may be mechanical,  electromechanial, or  piezoelectric (</a:t>
            </a:r>
            <a:r>
              <a:rPr lang="en-US" sz="2400" i="1"/>
              <a:t>piezo</a:t>
            </a:r>
            <a:r>
              <a:rPr lang="en-US" sz="2400"/>
              <a:t> for short). Typical uses of buzzers and beepers include alarm devices, timers, and confirmation of user input such as a mouse click or keystroke.</a:t>
            </a:r>
          </a:p>
          <a:p>
            <a:r>
              <a:rPr lang="en-US" sz="2400"/>
              <a:t>This buzzer is used to give an alert sound when somebody fails to enter the passcode and fingerprints are not matched.</a:t>
            </a:r>
          </a:p>
          <a:p>
            <a:endParaRPr lang="en-CA" sz="2400"/>
          </a:p>
        </p:txBody>
      </p:sp>
      <p:sp>
        <p:nvSpPr>
          <p:cNvPr id="6" name="TextBox 5">
            <a:extLst>
              <a:ext uri="{FF2B5EF4-FFF2-40B4-BE49-F238E27FC236}">
                <a16:creationId xmlns:a16="http://schemas.microsoft.com/office/drawing/2014/main" id="{512E5FD7-068B-4B6B-B4A7-C5BE0E9900A7}"/>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mwiki2014.wikidot.com/talk:system:list-all-pages">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Tree>
    <p:extLst>
      <p:ext uri="{BB962C8B-B14F-4D97-AF65-F5344CB8AC3E}">
        <p14:creationId xmlns:p14="http://schemas.microsoft.com/office/powerpoint/2010/main" val="15527495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AFFE84-E7F5-466C-809D-51321477D4E5}"/>
              </a:ext>
            </a:extLst>
          </p:cNvPr>
          <p:cNvPicPr>
            <a:picLocks noChangeAspect="1"/>
          </p:cNvPicPr>
          <p:nvPr/>
        </p:nvPicPr>
        <p:blipFill rotWithShape="1">
          <a:blip r:embed="rId2"/>
          <a:srcRect t="9091" r="9091"/>
          <a:stretch/>
        </p:blipFill>
        <p:spPr>
          <a:xfrm>
            <a:off x="0" y="0"/>
            <a:ext cx="12192000" cy="6857999"/>
          </a:xfrm>
          <a:prstGeom prst="rect">
            <a:avLst/>
          </a:prstGeom>
        </p:spPr>
      </p:pic>
      <p:sp>
        <p:nvSpPr>
          <p:cNvPr id="11" name="Rectangle 8">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CFF1BF-B1F5-4540-8F84-6F766A1F9EA5}"/>
              </a:ext>
            </a:extLst>
          </p:cNvPr>
          <p:cNvSpPr>
            <a:spLocks noGrp="1"/>
          </p:cNvSpPr>
          <p:nvPr>
            <p:ph type="title"/>
          </p:nvPr>
        </p:nvSpPr>
        <p:spPr>
          <a:xfrm>
            <a:off x="594804" y="640263"/>
            <a:ext cx="6619811" cy="1344975"/>
          </a:xfrm>
        </p:spPr>
        <p:txBody>
          <a:bodyPr>
            <a:normAutofit/>
          </a:bodyPr>
          <a:lstStyle/>
          <a:p>
            <a:pPr algn="ctr"/>
            <a:r>
              <a:rPr lang="en-CA" sz="4000" b="1" dirty="0"/>
              <a:t>POWER REQUIREMENT FOR BUZZER</a:t>
            </a:r>
          </a:p>
        </p:txBody>
      </p:sp>
      <p:sp>
        <p:nvSpPr>
          <p:cNvPr id="3" name="Content Placeholder 2">
            <a:extLst>
              <a:ext uri="{FF2B5EF4-FFF2-40B4-BE49-F238E27FC236}">
                <a16:creationId xmlns:a16="http://schemas.microsoft.com/office/drawing/2014/main" id="{2FDE0AA1-3EBC-4F0C-9A9A-2675D5659795}"/>
              </a:ext>
            </a:extLst>
          </p:cNvPr>
          <p:cNvSpPr>
            <a:spLocks noGrp="1"/>
          </p:cNvSpPr>
          <p:nvPr>
            <p:ph idx="1"/>
          </p:nvPr>
        </p:nvSpPr>
        <p:spPr>
          <a:xfrm>
            <a:off x="594109" y="2121763"/>
            <a:ext cx="6620505" cy="3773010"/>
          </a:xfrm>
        </p:spPr>
        <p:txBody>
          <a:bodyPr>
            <a:normAutofit/>
          </a:bodyPr>
          <a:lstStyle/>
          <a:p>
            <a:r>
              <a:rPr lang="en-US" sz="2400"/>
              <a:t>Rated Voltage : 6V DC</a:t>
            </a:r>
          </a:p>
          <a:p>
            <a:r>
              <a:rPr lang="en-US" sz="2400"/>
              <a:t>Operating Voltage : 4V DC to 8V DC</a:t>
            </a:r>
          </a:p>
          <a:p>
            <a:r>
              <a:rPr lang="en-US" sz="2400"/>
              <a:t>Max. Rated Current : 30mA / 6V DC</a:t>
            </a:r>
          </a:p>
          <a:p>
            <a:r>
              <a:rPr lang="en-US" sz="2400"/>
              <a:t>Min. Sound Pressure Level : 80dB/20cm</a:t>
            </a:r>
          </a:p>
          <a:p>
            <a:r>
              <a:rPr lang="en-US" sz="2400"/>
              <a:t>Resonant Frequency : 400Hz ±100Hz</a:t>
            </a:r>
          </a:p>
          <a:p>
            <a:r>
              <a:rPr lang="en-US" sz="2400"/>
              <a:t>Response Time : 50ms</a:t>
            </a:r>
            <a:endParaRPr lang="en-CA" sz="2400"/>
          </a:p>
        </p:txBody>
      </p:sp>
    </p:spTree>
    <p:extLst>
      <p:ext uri="{BB962C8B-B14F-4D97-AF65-F5344CB8AC3E}">
        <p14:creationId xmlns:p14="http://schemas.microsoft.com/office/powerpoint/2010/main" val="27173811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0"/>
            <a:ext cx="4624175"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939" y="1294357"/>
            <a:ext cx="4354591" cy="42998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D887AD-DBBD-4C15-BA85-AD20FBC48D9B}"/>
              </a:ext>
            </a:extLst>
          </p:cNvPr>
          <p:cNvSpPr>
            <a:spLocks noGrp="1"/>
          </p:cNvSpPr>
          <p:nvPr>
            <p:ph type="title"/>
          </p:nvPr>
        </p:nvSpPr>
        <p:spPr>
          <a:xfrm>
            <a:off x="1329991" y="1590420"/>
            <a:ext cx="3750009" cy="3706176"/>
          </a:xfrm>
        </p:spPr>
        <p:txBody>
          <a:bodyPr>
            <a:normAutofit/>
          </a:bodyPr>
          <a:lstStyle/>
          <a:p>
            <a:r>
              <a:rPr lang="en-CA" sz="4800">
                <a:solidFill>
                  <a:srgbClr val="FFFFFF"/>
                </a:solidFill>
              </a:rPr>
              <a:t>REFERENCES</a:t>
            </a:r>
          </a:p>
        </p:txBody>
      </p:sp>
      <p:grpSp>
        <p:nvGrpSpPr>
          <p:cNvPr id="14" name="Group 13">
            <a:extLst>
              <a:ext uri="{FF2B5EF4-FFF2-40B4-BE49-F238E27FC236}">
                <a16:creationId xmlns:a16="http://schemas.microsoft.com/office/drawing/2014/main" id="{C4218787-E6A4-4B80-9264-401AC864C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15" name="Rectangle 64">
              <a:extLst>
                <a:ext uri="{FF2B5EF4-FFF2-40B4-BE49-F238E27FC236}">
                  <a16:creationId xmlns:a16="http://schemas.microsoft.com/office/drawing/2014/main" id="{E8D92D4B-FC8B-42FF-B330-0F8187AC3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869243D1-5ECC-4158-BE71-994C8E28B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583EC76E-F083-4CE1-90B9-47FC1D1E9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861FCA8D-7CF4-4590-B46C-8F2B37086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DEEF5F38-8CFF-417E-B899-740E109DA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1837D591-5DC3-4A27-9E9B-3A93872A0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B98A7C6D-12D7-49AB-8E8B-7BC954B57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AD20C8-6762-4AB5-BD26-06463554A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60485315-0687-4ACA-B1DF-9CE5AB60F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B2F9618A-491F-4482-B3D4-6CAF4AD231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10591CF4-DE73-4D41-BD78-673B25A1F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93131C7D-7D49-4E72-B658-E7EA18C7D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0CAE4406-0262-4B0E-8BEC-062D5079F2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925" y="3500294"/>
            <a:ext cx="2177162" cy="2376595"/>
            <a:chOff x="687925" y="3500294"/>
            <a:chExt cx="2177162" cy="2376595"/>
          </a:xfrm>
        </p:grpSpPr>
        <p:sp>
          <p:nvSpPr>
            <p:cNvPr id="29" name="Rectangle 66">
              <a:extLst>
                <a:ext uri="{FF2B5EF4-FFF2-40B4-BE49-F238E27FC236}">
                  <a16:creationId xmlns:a16="http://schemas.microsoft.com/office/drawing/2014/main" id="{0BE25EBE-2473-4625-9D81-5EDE8A32F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352155"/>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4C85784B-25A9-4F3C-B8CE-EA0C5779F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21004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55ED6F17-088A-41BA-9F01-84968C5EF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067927"/>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A40E996A-42E5-41A5-9731-A46B526A85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C23FD45B-66A6-4474-81CD-7A809E085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7731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F6EC6478-1D4B-4340-8815-5C18CAF806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63638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230A3B7D-0A66-4C78-89FA-72B6EE2AB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4942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E8512C95-82DE-4518-81DF-4444A8A0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35215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84EB4443-5599-4A23-A9B9-E671EF25B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21004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9847B105-F8EE-4AD6-8D3E-A13574ED4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06792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9E161F6D-8FCB-4AA1-BF41-7B5E2EFA1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63638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ECB8CF2A-176B-457D-B031-3DAF2199D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4942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C0C6D01D-0808-4CBC-940B-C461568D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1CA7902B-E443-4797-A93B-A93A949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59">
              <a:extLst>
                <a:ext uri="{FF2B5EF4-FFF2-40B4-BE49-F238E27FC236}">
                  <a16:creationId xmlns:a16="http://schemas.microsoft.com/office/drawing/2014/main" id="{08F0FEF6-7627-483C-BA94-92001F20A8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2">
              <a:extLst>
                <a:ext uri="{FF2B5EF4-FFF2-40B4-BE49-F238E27FC236}">
                  <a16:creationId xmlns:a16="http://schemas.microsoft.com/office/drawing/2014/main" id="{7CF4CD8E-FB24-42DF-B2D7-4F857B566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59">
              <a:extLst>
                <a:ext uri="{FF2B5EF4-FFF2-40B4-BE49-F238E27FC236}">
                  <a16:creationId xmlns:a16="http://schemas.microsoft.com/office/drawing/2014/main" id="{5CE034BB-E736-4D74-84F1-783DD31B17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7753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2">
              <a:extLst>
                <a:ext uri="{FF2B5EF4-FFF2-40B4-BE49-F238E27FC236}">
                  <a16:creationId xmlns:a16="http://schemas.microsoft.com/office/drawing/2014/main" id="{429B2E63-7610-4DFC-B121-C5642CC071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85BCDD98-AEF8-48C7-AD36-1A0172DBD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59">
              <a:extLst>
                <a:ext uri="{FF2B5EF4-FFF2-40B4-BE49-F238E27FC236}">
                  <a16:creationId xmlns:a16="http://schemas.microsoft.com/office/drawing/2014/main" id="{22BBA9F2-4CD7-4D04-80F2-7E6C97D24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2">
              <a:extLst>
                <a:ext uri="{FF2B5EF4-FFF2-40B4-BE49-F238E27FC236}">
                  <a16:creationId xmlns:a16="http://schemas.microsoft.com/office/drawing/2014/main" id="{B4DFFE8A-CECA-411B-A74F-CDC69B42D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683A399D-CB9B-4BF4-A5B1-11F1AEC61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9">
              <a:extLst>
                <a:ext uri="{FF2B5EF4-FFF2-40B4-BE49-F238E27FC236}">
                  <a16:creationId xmlns:a16="http://schemas.microsoft.com/office/drawing/2014/main" id="{4E95862A-9101-42E7-A4DC-54904272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2">
              <a:extLst>
                <a:ext uri="{FF2B5EF4-FFF2-40B4-BE49-F238E27FC236}">
                  <a16:creationId xmlns:a16="http://schemas.microsoft.com/office/drawing/2014/main" id="{758879BB-61F7-4656-A949-942918E8D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9">
              <a:extLst>
                <a:ext uri="{FF2B5EF4-FFF2-40B4-BE49-F238E27FC236}">
                  <a16:creationId xmlns:a16="http://schemas.microsoft.com/office/drawing/2014/main" id="{B239065E-174C-4E55-8F08-753D01637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2">
              <a:extLst>
                <a:ext uri="{FF2B5EF4-FFF2-40B4-BE49-F238E27FC236}">
                  <a16:creationId xmlns:a16="http://schemas.microsoft.com/office/drawing/2014/main" id="{EFC1C157-65C2-4364-A98C-4990B2F2E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5B789995-3066-4FA5-845A-2F5D04CCF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368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9">
              <a:extLst>
                <a:ext uri="{FF2B5EF4-FFF2-40B4-BE49-F238E27FC236}">
                  <a16:creationId xmlns:a16="http://schemas.microsoft.com/office/drawing/2014/main" id="{48D0AFE9-5F16-4241-AC7C-7815B2E07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2">
              <a:extLst>
                <a:ext uri="{FF2B5EF4-FFF2-40B4-BE49-F238E27FC236}">
                  <a16:creationId xmlns:a16="http://schemas.microsoft.com/office/drawing/2014/main" id="{E7D8F4CC-AEDD-40CE-AF57-C53FBB7A1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9">
              <a:extLst>
                <a:ext uri="{FF2B5EF4-FFF2-40B4-BE49-F238E27FC236}">
                  <a16:creationId xmlns:a16="http://schemas.microsoft.com/office/drawing/2014/main" id="{18F6C01C-7A92-4BE3-818D-3F02C454A2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36582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2">
              <a:extLst>
                <a:ext uri="{FF2B5EF4-FFF2-40B4-BE49-F238E27FC236}">
                  <a16:creationId xmlns:a16="http://schemas.microsoft.com/office/drawing/2014/main" id="{71381134-C199-45DE-9024-0D1AC8B89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6051"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9F386DF-8974-452C-BFA1-69DF9C703F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493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2">
              <a:extLst>
                <a:ext uri="{FF2B5EF4-FFF2-40B4-BE49-F238E27FC236}">
                  <a16:creationId xmlns:a16="http://schemas.microsoft.com/office/drawing/2014/main" id="{D7FD2F1B-CA10-4903-A67B-CD12CBD94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381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F02D9C27-503C-4DAD-B837-941FCF103A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22694"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3CCA7722-F576-4945-8C4A-BACD72449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41575"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1EF4D814-1A34-4454-86B3-72E5857D2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13298"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2A65427A-F6F4-4FCC-AD60-F2789FA15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32179"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9">
              <a:extLst>
                <a:ext uri="{FF2B5EF4-FFF2-40B4-BE49-F238E27FC236}">
                  <a16:creationId xmlns:a16="http://schemas.microsoft.com/office/drawing/2014/main" id="{893BAA80-E8EA-4FC0-BB91-7CD2E10F28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2">
              <a:extLst>
                <a:ext uri="{FF2B5EF4-FFF2-40B4-BE49-F238E27FC236}">
                  <a16:creationId xmlns:a16="http://schemas.microsoft.com/office/drawing/2014/main" id="{9E269127-5C6B-4DD7-9A77-F55B7D933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2">
              <a:extLst>
                <a:ext uri="{FF2B5EF4-FFF2-40B4-BE49-F238E27FC236}">
                  <a16:creationId xmlns:a16="http://schemas.microsoft.com/office/drawing/2014/main" id="{B9F0C615-B92F-4B29-8030-9F0C233BCD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653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2D38AC94-BAD6-4D06-AF56-796E4AE19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5417"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4">
              <a:extLst>
                <a:ext uri="{FF2B5EF4-FFF2-40B4-BE49-F238E27FC236}">
                  <a16:creationId xmlns:a16="http://schemas.microsoft.com/office/drawing/2014/main" id="{5D6F1198-459C-4B24-9582-07EF3DE36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378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6">
              <a:extLst>
                <a:ext uri="{FF2B5EF4-FFF2-40B4-BE49-F238E27FC236}">
                  <a16:creationId xmlns:a16="http://schemas.microsoft.com/office/drawing/2014/main" id="{F9E7312F-1213-4731-981F-910D89C42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66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2">
              <a:extLst>
                <a:ext uri="{FF2B5EF4-FFF2-40B4-BE49-F238E27FC236}">
                  <a16:creationId xmlns:a16="http://schemas.microsoft.com/office/drawing/2014/main" id="{85393A61-B875-4502-B39A-FF198FDBC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237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59">
              <a:extLst>
                <a:ext uri="{FF2B5EF4-FFF2-40B4-BE49-F238E27FC236}">
                  <a16:creationId xmlns:a16="http://schemas.microsoft.com/office/drawing/2014/main" id="{5ECD7F79-6A5F-4C71-AF0C-EFD525A0F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125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2">
              <a:extLst>
                <a:ext uri="{FF2B5EF4-FFF2-40B4-BE49-F238E27FC236}">
                  <a16:creationId xmlns:a16="http://schemas.microsoft.com/office/drawing/2014/main" id="{D42B9D4E-A32F-4275-8EB9-94BC9F953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013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4">
              <a:extLst>
                <a:ext uri="{FF2B5EF4-FFF2-40B4-BE49-F238E27FC236}">
                  <a16:creationId xmlns:a16="http://schemas.microsoft.com/office/drawing/2014/main" id="{29A2EA8A-64FC-403B-91E3-CFA956B15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1901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6">
              <a:extLst>
                <a:ext uri="{FF2B5EF4-FFF2-40B4-BE49-F238E27FC236}">
                  <a16:creationId xmlns:a16="http://schemas.microsoft.com/office/drawing/2014/main" id="{3563E01D-1F33-4568-9B64-199F5EEE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78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64">
              <a:extLst>
                <a:ext uri="{FF2B5EF4-FFF2-40B4-BE49-F238E27FC236}">
                  <a16:creationId xmlns:a16="http://schemas.microsoft.com/office/drawing/2014/main" id="{55C06EC6-E524-4AB4-8F99-7BD4E265D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0962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6">
              <a:extLst>
                <a:ext uri="{FF2B5EF4-FFF2-40B4-BE49-F238E27FC236}">
                  <a16:creationId xmlns:a16="http://schemas.microsoft.com/office/drawing/2014/main" id="{43981652-0492-4F9B-AB42-5EF3F9DB9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2850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59">
              <a:extLst>
                <a:ext uri="{FF2B5EF4-FFF2-40B4-BE49-F238E27FC236}">
                  <a16:creationId xmlns:a16="http://schemas.microsoft.com/office/drawing/2014/main" id="{1CB61193-4C8B-4BF7-9E45-1D2376B44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2">
              <a:extLst>
                <a:ext uri="{FF2B5EF4-FFF2-40B4-BE49-F238E27FC236}">
                  <a16:creationId xmlns:a16="http://schemas.microsoft.com/office/drawing/2014/main" id="{24935050-11C3-47FD-A1D2-949061524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2">
              <a:extLst>
                <a:ext uri="{FF2B5EF4-FFF2-40B4-BE49-F238E27FC236}">
                  <a16:creationId xmlns:a16="http://schemas.microsoft.com/office/drawing/2014/main" id="{1C67AECA-86A6-41C9-842D-4DF8F11C7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2857"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59">
              <a:extLst>
                <a:ext uri="{FF2B5EF4-FFF2-40B4-BE49-F238E27FC236}">
                  <a16:creationId xmlns:a16="http://schemas.microsoft.com/office/drawing/2014/main" id="{8917EBA8-92D8-4CED-8AD7-C27D66E2D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1738"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4">
              <a:extLst>
                <a:ext uri="{FF2B5EF4-FFF2-40B4-BE49-F238E27FC236}">
                  <a16:creationId xmlns:a16="http://schemas.microsoft.com/office/drawing/2014/main" id="{045BF9E8-281A-480D-AE50-5C850990D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010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6">
              <a:extLst>
                <a:ext uri="{FF2B5EF4-FFF2-40B4-BE49-F238E27FC236}">
                  <a16:creationId xmlns:a16="http://schemas.microsoft.com/office/drawing/2014/main" id="{3311767B-5796-44F1-86DB-C08467F41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18985"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8B19C234-2E45-4110-8356-9883A98DB852}"/>
              </a:ext>
            </a:extLst>
          </p:cNvPr>
          <p:cNvSpPr>
            <a:spLocks noGrp="1"/>
          </p:cNvSpPr>
          <p:nvPr>
            <p:ph idx="1"/>
          </p:nvPr>
        </p:nvSpPr>
        <p:spPr>
          <a:xfrm>
            <a:off x="6312596" y="471158"/>
            <a:ext cx="5002191" cy="6029851"/>
          </a:xfrm>
        </p:spPr>
        <p:txBody>
          <a:bodyPr anchor="ctr">
            <a:normAutofit/>
          </a:bodyPr>
          <a:lstStyle/>
          <a:p>
            <a:pPr marL="36900" indent="0">
              <a:buNone/>
            </a:pPr>
            <a:r>
              <a:rPr lang="en-CA" sz="2000" dirty="0">
                <a:solidFill>
                  <a:schemeClr val="bg1"/>
                </a:solidFill>
              </a:rPr>
              <a:t>BEAGLEBONE BLACK: </a:t>
            </a:r>
            <a:r>
              <a:rPr lang="en-IN" sz="2000" dirty="0">
                <a:solidFill>
                  <a:schemeClr val="bg1"/>
                </a:solidFill>
                <a:hlinkClick r:id="rId2"/>
              </a:rPr>
              <a:t>https://stackoverflow.com/questions/38601376/hibernate-a-beaglebone-black</a:t>
            </a:r>
            <a:endParaRPr lang="en-IN" sz="2000" dirty="0">
              <a:solidFill>
                <a:schemeClr val="bg1"/>
              </a:solidFill>
            </a:endParaRPr>
          </a:p>
          <a:p>
            <a:pPr marL="36900" indent="0">
              <a:buNone/>
            </a:pPr>
            <a:r>
              <a:rPr lang="en-IN" sz="2000" dirty="0">
                <a:solidFill>
                  <a:schemeClr val="bg1"/>
                </a:solidFill>
                <a:hlinkClick r:id="rId3"/>
              </a:rPr>
              <a:t>https://cdn-shop.adafruit.com/datasheets/BBB_SRM.pdf</a:t>
            </a:r>
            <a:endParaRPr lang="en-CA" sz="2000" dirty="0">
              <a:solidFill>
                <a:schemeClr val="bg1"/>
              </a:solidFill>
            </a:endParaRPr>
          </a:p>
          <a:p>
            <a:r>
              <a:rPr lang="en-CA" sz="2000" dirty="0">
                <a:solidFill>
                  <a:schemeClr val="bg1"/>
                </a:solidFill>
              </a:rPr>
              <a:t>ARDUINO MEGA: </a:t>
            </a:r>
            <a:r>
              <a:rPr lang="en-CA" sz="2000" dirty="0">
                <a:solidFill>
                  <a:schemeClr val="bg1"/>
                </a:solidFill>
                <a:hlinkClick r:id="rId4"/>
              </a:rPr>
              <a:t>https://store.arduino.cc/usa/mega-2560-r3</a:t>
            </a:r>
            <a:endParaRPr lang="en-CA" sz="2000" dirty="0">
              <a:solidFill>
                <a:schemeClr val="bg1"/>
              </a:solidFill>
            </a:endParaRPr>
          </a:p>
          <a:p>
            <a:r>
              <a:rPr lang="en-CA" sz="2000" dirty="0">
                <a:solidFill>
                  <a:schemeClr val="bg1"/>
                </a:solidFill>
              </a:rPr>
              <a:t>GSM SIM900 MODULE: </a:t>
            </a:r>
            <a:r>
              <a:rPr lang="en-CA" sz="2000" dirty="0">
                <a:solidFill>
                  <a:schemeClr val="bg1"/>
                </a:solidFill>
                <a:hlinkClick r:id="rId5"/>
              </a:rPr>
              <a:t>SIM900 GSM GPRS Shield with Arduino | Random Nerd Tutorials</a:t>
            </a:r>
            <a:endParaRPr lang="en-CA" sz="2000" dirty="0">
              <a:solidFill>
                <a:schemeClr val="bg1"/>
              </a:solidFill>
            </a:endParaRPr>
          </a:p>
          <a:p>
            <a:r>
              <a:rPr lang="en-CA" sz="2000" dirty="0">
                <a:solidFill>
                  <a:schemeClr val="bg1"/>
                </a:solidFill>
              </a:rPr>
              <a:t>Fingerprint Sensor: </a:t>
            </a:r>
            <a:r>
              <a:rPr lang="en-US" altLang="ja-JP" sz="2000" dirty="0">
                <a:solidFill>
                  <a:schemeClr val="bg1"/>
                </a:solidFill>
                <a:hlinkClick r:id="rId6"/>
              </a:rPr>
              <a:t>(</a:t>
            </a:r>
            <a:r>
              <a:rPr lang="en-CA" sz="2000" dirty="0">
                <a:solidFill>
                  <a:schemeClr val="bg1"/>
                </a:solidFill>
                <a:hlinkClick r:id="rId6"/>
              </a:rPr>
              <a:t>electronicscomp.com)</a:t>
            </a:r>
            <a:endParaRPr lang="en-CA" sz="2000" dirty="0">
              <a:solidFill>
                <a:schemeClr val="bg1"/>
              </a:solidFill>
            </a:endParaRPr>
          </a:p>
          <a:p>
            <a:r>
              <a:rPr lang="en-CA" sz="2000" dirty="0">
                <a:solidFill>
                  <a:schemeClr val="bg1"/>
                </a:solidFill>
              </a:rPr>
              <a:t>ESP32 CAM Module: </a:t>
            </a:r>
            <a:r>
              <a:rPr lang="en-US" sz="2000" dirty="0">
                <a:solidFill>
                  <a:schemeClr val="bg1"/>
                </a:solidFill>
                <a:hlinkClick r:id="rId7"/>
              </a:rPr>
              <a:t>ESP32-CAM AI-Thinker: Pinout, GPIO Pins, Features and How to Program (microcontrollerslab.com)</a:t>
            </a:r>
            <a:endParaRPr lang="en-CA" sz="2000" dirty="0">
              <a:solidFill>
                <a:schemeClr val="bg1"/>
              </a:solidFill>
            </a:endParaRPr>
          </a:p>
          <a:p>
            <a:endParaRPr lang="en-CA" sz="1800" dirty="0">
              <a:solidFill>
                <a:schemeClr val="bg1"/>
              </a:solidFill>
            </a:endParaRPr>
          </a:p>
          <a:p>
            <a:endParaRPr lang="en-CA" sz="1800" dirty="0">
              <a:solidFill>
                <a:schemeClr val="bg1"/>
              </a:solidFill>
            </a:endParaRPr>
          </a:p>
        </p:txBody>
      </p:sp>
    </p:spTree>
    <p:extLst>
      <p:ext uri="{BB962C8B-B14F-4D97-AF65-F5344CB8AC3E}">
        <p14:creationId xmlns:p14="http://schemas.microsoft.com/office/powerpoint/2010/main" val="16068370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0"/>
            <a:ext cx="4624175"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939" y="1294357"/>
            <a:ext cx="4354591" cy="42998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D9CEBD-1F5F-4FC4-87DB-A229F3AF9F9B}"/>
              </a:ext>
            </a:extLst>
          </p:cNvPr>
          <p:cNvSpPr>
            <a:spLocks noGrp="1"/>
          </p:cNvSpPr>
          <p:nvPr>
            <p:ph type="title"/>
          </p:nvPr>
        </p:nvSpPr>
        <p:spPr>
          <a:xfrm>
            <a:off x="1329991" y="1590420"/>
            <a:ext cx="3750009" cy="3706176"/>
          </a:xfrm>
        </p:spPr>
        <p:txBody>
          <a:bodyPr>
            <a:normAutofit/>
          </a:bodyPr>
          <a:lstStyle/>
          <a:p>
            <a:r>
              <a:rPr lang="en-CA" sz="4800">
                <a:solidFill>
                  <a:srgbClr val="FFFFFF"/>
                </a:solidFill>
              </a:rPr>
              <a:t>REFERENCES</a:t>
            </a:r>
          </a:p>
        </p:txBody>
      </p:sp>
      <p:grpSp>
        <p:nvGrpSpPr>
          <p:cNvPr id="14" name="Group 13">
            <a:extLst>
              <a:ext uri="{FF2B5EF4-FFF2-40B4-BE49-F238E27FC236}">
                <a16:creationId xmlns:a16="http://schemas.microsoft.com/office/drawing/2014/main" id="{C4218787-E6A4-4B80-9264-401AC864C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15" name="Rectangle 64">
              <a:extLst>
                <a:ext uri="{FF2B5EF4-FFF2-40B4-BE49-F238E27FC236}">
                  <a16:creationId xmlns:a16="http://schemas.microsoft.com/office/drawing/2014/main" id="{E8D92D4B-FC8B-42FF-B330-0F8187AC3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869243D1-5ECC-4158-BE71-994C8E28B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583EC76E-F083-4CE1-90B9-47FC1D1E9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861FCA8D-7CF4-4590-B46C-8F2B37086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DEEF5F38-8CFF-417E-B899-740E109DA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1837D591-5DC3-4A27-9E9B-3A93872A0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B98A7C6D-12D7-49AB-8E8B-7BC954B57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AD20C8-6762-4AB5-BD26-06463554A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60485315-0687-4ACA-B1DF-9CE5AB60F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B2F9618A-491F-4482-B3D4-6CAF4AD231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10591CF4-DE73-4D41-BD78-673B25A1F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93131C7D-7D49-4E72-B658-E7EA18C7D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0CAE4406-0262-4B0E-8BEC-062D5079F2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925" y="3500294"/>
            <a:ext cx="2177162" cy="2376595"/>
            <a:chOff x="687925" y="3500294"/>
            <a:chExt cx="2177162" cy="2376595"/>
          </a:xfrm>
        </p:grpSpPr>
        <p:sp>
          <p:nvSpPr>
            <p:cNvPr id="29" name="Rectangle 66">
              <a:extLst>
                <a:ext uri="{FF2B5EF4-FFF2-40B4-BE49-F238E27FC236}">
                  <a16:creationId xmlns:a16="http://schemas.microsoft.com/office/drawing/2014/main" id="{0BE25EBE-2473-4625-9D81-5EDE8A32F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352155"/>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4C85784B-25A9-4F3C-B8CE-EA0C5779F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21004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55ED6F17-088A-41BA-9F01-84968C5EF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067927"/>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A40E996A-42E5-41A5-9731-A46B526A85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C23FD45B-66A6-4474-81CD-7A809E085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7731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F6EC6478-1D4B-4340-8815-5C18CAF806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63638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230A3B7D-0A66-4C78-89FA-72B6EE2AB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4942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E8512C95-82DE-4518-81DF-4444A8A0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35215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84EB4443-5599-4A23-A9B9-E671EF25B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21004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9847B105-F8EE-4AD6-8D3E-A13574ED4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06792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9E161F6D-8FCB-4AA1-BF41-7B5E2EFA1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63638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ECB8CF2A-176B-457D-B031-3DAF2199D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4942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C0C6D01D-0808-4CBC-940B-C461568D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1CA7902B-E443-4797-A93B-A93A949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59">
              <a:extLst>
                <a:ext uri="{FF2B5EF4-FFF2-40B4-BE49-F238E27FC236}">
                  <a16:creationId xmlns:a16="http://schemas.microsoft.com/office/drawing/2014/main" id="{08F0FEF6-7627-483C-BA94-92001F20A8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2">
              <a:extLst>
                <a:ext uri="{FF2B5EF4-FFF2-40B4-BE49-F238E27FC236}">
                  <a16:creationId xmlns:a16="http://schemas.microsoft.com/office/drawing/2014/main" id="{7CF4CD8E-FB24-42DF-B2D7-4F857B566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59">
              <a:extLst>
                <a:ext uri="{FF2B5EF4-FFF2-40B4-BE49-F238E27FC236}">
                  <a16:creationId xmlns:a16="http://schemas.microsoft.com/office/drawing/2014/main" id="{5CE034BB-E736-4D74-84F1-783DD31B17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7753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2">
              <a:extLst>
                <a:ext uri="{FF2B5EF4-FFF2-40B4-BE49-F238E27FC236}">
                  <a16:creationId xmlns:a16="http://schemas.microsoft.com/office/drawing/2014/main" id="{429B2E63-7610-4DFC-B121-C5642CC071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85BCDD98-AEF8-48C7-AD36-1A0172DBD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59">
              <a:extLst>
                <a:ext uri="{FF2B5EF4-FFF2-40B4-BE49-F238E27FC236}">
                  <a16:creationId xmlns:a16="http://schemas.microsoft.com/office/drawing/2014/main" id="{22BBA9F2-4CD7-4D04-80F2-7E6C97D24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2">
              <a:extLst>
                <a:ext uri="{FF2B5EF4-FFF2-40B4-BE49-F238E27FC236}">
                  <a16:creationId xmlns:a16="http://schemas.microsoft.com/office/drawing/2014/main" id="{B4DFFE8A-CECA-411B-A74F-CDC69B42D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683A399D-CB9B-4BF4-A5B1-11F1AEC61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9">
              <a:extLst>
                <a:ext uri="{FF2B5EF4-FFF2-40B4-BE49-F238E27FC236}">
                  <a16:creationId xmlns:a16="http://schemas.microsoft.com/office/drawing/2014/main" id="{4E95862A-9101-42E7-A4DC-54904272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2">
              <a:extLst>
                <a:ext uri="{FF2B5EF4-FFF2-40B4-BE49-F238E27FC236}">
                  <a16:creationId xmlns:a16="http://schemas.microsoft.com/office/drawing/2014/main" id="{758879BB-61F7-4656-A949-942918E8D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9">
              <a:extLst>
                <a:ext uri="{FF2B5EF4-FFF2-40B4-BE49-F238E27FC236}">
                  <a16:creationId xmlns:a16="http://schemas.microsoft.com/office/drawing/2014/main" id="{B239065E-174C-4E55-8F08-753D01637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2">
              <a:extLst>
                <a:ext uri="{FF2B5EF4-FFF2-40B4-BE49-F238E27FC236}">
                  <a16:creationId xmlns:a16="http://schemas.microsoft.com/office/drawing/2014/main" id="{EFC1C157-65C2-4364-A98C-4990B2F2E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5B789995-3066-4FA5-845A-2F5D04CCF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368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9">
              <a:extLst>
                <a:ext uri="{FF2B5EF4-FFF2-40B4-BE49-F238E27FC236}">
                  <a16:creationId xmlns:a16="http://schemas.microsoft.com/office/drawing/2014/main" id="{48D0AFE9-5F16-4241-AC7C-7815B2E07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2">
              <a:extLst>
                <a:ext uri="{FF2B5EF4-FFF2-40B4-BE49-F238E27FC236}">
                  <a16:creationId xmlns:a16="http://schemas.microsoft.com/office/drawing/2014/main" id="{E7D8F4CC-AEDD-40CE-AF57-C53FBB7A1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9">
              <a:extLst>
                <a:ext uri="{FF2B5EF4-FFF2-40B4-BE49-F238E27FC236}">
                  <a16:creationId xmlns:a16="http://schemas.microsoft.com/office/drawing/2014/main" id="{18F6C01C-7A92-4BE3-818D-3F02C454A2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36582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2">
              <a:extLst>
                <a:ext uri="{FF2B5EF4-FFF2-40B4-BE49-F238E27FC236}">
                  <a16:creationId xmlns:a16="http://schemas.microsoft.com/office/drawing/2014/main" id="{71381134-C199-45DE-9024-0D1AC8B89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6051"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9F386DF-8974-452C-BFA1-69DF9C703F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493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2">
              <a:extLst>
                <a:ext uri="{FF2B5EF4-FFF2-40B4-BE49-F238E27FC236}">
                  <a16:creationId xmlns:a16="http://schemas.microsoft.com/office/drawing/2014/main" id="{D7FD2F1B-CA10-4903-A67B-CD12CBD94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381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F02D9C27-503C-4DAD-B837-941FCF103A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22694"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3CCA7722-F576-4945-8C4A-BACD72449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41575"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1EF4D814-1A34-4454-86B3-72E5857D2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13298"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2A65427A-F6F4-4FCC-AD60-F2789FA15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32179"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9">
              <a:extLst>
                <a:ext uri="{FF2B5EF4-FFF2-40B4-BE49-F238E27FC236}">
                  <a16:creationId xmlns:a16="http://schemas.microsoft.com/office/drawing/2014/main" id="{893BAA80-E8EA-4FC0-BB91-7CD2E10F28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2">
              <a:extLst>
                <a:ext uri="{FF2B5EF4-FFF2-40B4-BE49-F238E27FC236}">
                  <a16:creationId xmlns:a16="http://schemas.microsoft.com/office/drawing/2014/main" id="{9E269127-5C6B-4DD7-9A77-F55B7D933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2">
              <a:extLst>
                <a:ext uri="{FF2B5EF4-FFF2-40B4-BE49-F238E27FC236}">
                  <a16:creationId xmlns:a16="http://schemas.microsoft.com/office/drawing/2014/main" id="{B9F0C615-B92F-4B29-8030-9F0C233BCD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653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2D38AC94-BAD6-4D06-AF56-796E4AE19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5417"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4">
              <a:extLst>
                <a:ext uri="{FF2B5EF4-FFF2-40B4-BE49-F238E27FC236}">
                  <a16:creationId xmlns:a16="http://schemas.microsoft.com/office/drawing/2014/main" id="{5D6F1198-459C-4B24-9582-07EF3DE36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378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6">
              <a:extLst>
                <a:ext uri="{FF2B5EF4-FFF2-40B4-BE49-F238E27FC236}">
                  <a16:creationId xmlns:a16="http://schemas.microsoft.com/office/drawing/2014/main" id="{F9E7312F-1213-4731-981F-910D89C42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66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2">
              <a:extLst>
                <a:ext uri="{FF2B5EF4-FFF2-40B4-BE49-F238E27FC236}">
                  <a16:creationId xmlns:a16="http://schemas.microsoft.com/office/drawing/2014/main" id="{85393A61-B875-4502-B39A-FF198FDBC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237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59">
              <a:extLst>
                <a:ext uri="{FF2B5EF4-FFF2-40B4-BE49-F238E27FC236}">
                  <a16:creationId xmlns:a16="http://schemas.microsoft.com/office/drawing/2014/main" id="{5ECD7F79-6A5F-4C71-AF0C-EFD525A0F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125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2">
              <a:extLst>
                <a:ext uri="{FF2B5EF4-FFF2-40B4-BE49-F238E27FC236}">
                  <a16:creationId xmlns:a16="http://schemas.microsoft.com/office/drawing/2014/main" id="{D42B9D4E-A32F-4275-8EB9-94BC9F953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013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4">
              <a:extLst>
                <a:ext uri="{FF2B5EF4-FFF2-40B4-BE49-F238E27FC236}">
                  <a16:creationId xmlns:a16="http://schemas.microsoft.com/office/drawing/2014/main" id="{29A2EA8A-64FC-403B-91E3-CFA956B15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1901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6">
              <a:extLst>
                <a:ext uri="{FF2B5EF4-FFF2-40B4-BE49-F238E27FC236}">
                  <a16:creationId xmlns:a16="http://schemas.microsoft.com/office/drawing/2014/main" id="{3563E01D-1F33-4568-9B64-199F5EEE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78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64">
              <a:extLst>
                <a:ext uri="{FF2B5EF4-FFF2-40B4-BE49-F238E27FC236}">
                  <a16:creationId xmlns:a16="http://schemas.microsoft.com/office/drawing/2014/main" id="{55C06EC6-E524-4AB4-8F99-7BD4E265D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0962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6">
              <a:extLst>
                <a:ext uri="{FF2B5EF4-FFF2-40B4-BE49-F238E27FC236}">
                  <a16:creationId xmlns:a16="http://schemas.microsoft.com/office/drawing/2014/main" id="{43981652-0492-4F9B-AB42-5EF3F9DB9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2850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59">
              <a:extLst>
                <a:ext uri="{FF2B5EF4-FFF2-40B4-BE49-F238E27FC236}">
                  <a16:creationId xmlns:a16="http://schemas.microsoft.com/office/drawing/2014/main" id="{1CB61193-4C8B-4BF7-9E45-1D2376B44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2">
              <a:extLst>
                <a:ext uri="{FF2B5EF4-FFF2-40B4-BE49-F238E27FC236}">
                  <a16:creationId xmlns:a16="http://schemas.microsoft.com/office/drawing/2014/main" id="{24935050-11C3-47FD-A1D2-949061524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2">
              <a:extLst>
                <a:ext uri="{FF2B5EF4-FFF2-40B4-BE49-F238E27FC236}">
                  <a16:creationId xmlns:a16="http://schemas.microsoft.com/office/drawing/2014/main" id="{1C67AECA-86A6-41C9-842D-4DF8F11C7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2857"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59">
              <a:extLst>
                <a:ext uri="{FF2B5EF4-FFF2-40B4-BE49-F238E27FC236}">
                  <a16:creationId xmlns:a16="http://schemas.microsoft.com/office/drawing/2014/main" id="{8917EBA8-92D8-4CED-8AD7-C27D66E2D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1738"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4">
              <a:extLst>
                <a:ext uri="{FF2B5EF4-FFF2-40B4-BE49-F238E27FC236}">
                  <a16:creationId xmlns:a16="http://schemas.microsoft.com/office/drawing/2014/main" id="{045BF9E8-281A-480D-AE50-5C850990D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010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6">
              <a:extLst>
                <a:ext uri="{FF2B5EF4-FFF2-40B4-BE49-F238E27FC236}">
                  <a16:creationId xmlns:a16="http://schemas.microsoft.com/office/drawing/2014/main" id="{3311767B-5796-44F1-86DB-C08467F41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18985"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8385DD65-7507-4741-9108-9182F0830584}"/>
              </a:ext>
            </a:extLst>
          </p:cNvPr>
          <p:cNvSpPr>
            <a:spLocks noGrp="1"/>
          </p:cNvSpPr>
          <p:nvPr>
            <p:ph idx="1"/>
          </p:nvPr>
        </p:nvSpPr>
        <p:spPr>
          <a:xfrm>
            <a:off x="6312596" y="471158"/>
            <a:ext cx="5002191" cy="6068537"/>
          </a:xfrm>
        </p:spPr>
        <p:txBody>
          <a:bodyPr anchor="ctr">
            <a:normAutofit lnSpcReduction="10000"/>
          </a:bodyPr>
          <a:lstStyle/>
          <a:p>
            <a:r>
              <a:rPr lang="en-CA" sz="2400" dirty="0">
                <a:solidFill>
                  <a:schemeClr val="bg1"/>
                </a:solidFill>
              </a:rPr>
              <a:t>Vibration Sensor: </a:t>
            </a:r>
            <a:r>
              <a:rPr lang="en-CA" sz="2400" dirty="0">
                <a:solidFill>
                  <a:schemeClr val="bg1"/>
                </a:solidFill>
                <a:hlinkClick r:id="rId2"/>
              </a:rPr>
              <a:t>SW-420 Vibration Sensor Module Pinout, Datasheet, Features &amp; Specifications (components101.com)</a:t>
            </a:r>
            <a:endParaRPr lang="en-CA" sz="2400" dirty="0">
              <a:solidFill>
                <a:schemeClr val="bg1"/>
              </a:solidFill>
            </a:endParaRPr>
          </a:p>
          <a:p>
            <a:r>
              <a:rPr lang="en-CA" sz="2400" dirty="0">
                <a:solidFill>
                  <a:schemeClr val="bg1"/>
                </a:solidFill>
              </a:rPr>
              <a:t>Touchscreen: </a:t>
            </a:r>
            <a:r>
              <a:rPr lang="en-US" sz="2400" dirty="0">
                <a:solidFill>
                  <a:schemeClr val="bg1"/>
                </a:solidFill>
                <a:hlinkClick r:id="rId3"/>
              </a:rPr>
              <a:t>Interfacing 2.8 INCH TFT LCD Touch Screen with ESP32 (electropeak.com)</a:t>
            </a:r>
            <a:endParaRPr lang="en-US" sz="2400" dirty="0">
              <a:solidFill>
                <a:schemeClr val="bg1"/>
              </a:solidFill>
            </a:endParaRPr>
          </a:p>
          <a:p>
            <a:r>
              <a:rPr lang="en-US" sz="2400" dirty="0">
                <a:solidFill>
                  <a:schemeClr val="bg1"/>
                </a:solidFill>
              </a:rPr>
              <a:t>Buzzer: </a:t>
            </a:r>
            <a:r>
              <a:rPr lang="en-US" sz="2400" dirty="0">
                <a:solidFill>
                  <a:schemeClr val="bg1"/>
                </a:solidFill>
                <a:hlinkClick r:id="rId4"/>
              </a:rPr>
              <a:t>http://www.farnell.com/datasheets/1760524.pdf</a:t>
            </a:r>
            <a:endParaRPr lang="en-US" sz="2400" dirty="0">
              <a:solidFill>
                <a:schemeClr val="bg1"/>
              </a:solidFill>
            </a:endParaRPr>
          </a:p>
          <a:p>
            <a:r>
              <a:rPr lang="en-US" sz="2400" dirty="0">
                <a:solidFill>
                  <a:schemeClr val="bg1"/>
                </a:solidFill>
              </a:rPr>
              <a:t>Servo motor: </a:t>
            </a:r>
            <a:r>
              <a:rPr lang="en-US" sz="2400" dirty="0">
                <a:solidFill>
                  <a:schemeClr val="bg1"/>
                </a:solidFill>
                <a:hlinkClick r:id="rId5"/>
              </a:rPr>
              <a:t>http://www.ee.ic.ac.uk/pcheung/teaching/DE1_EE/stores/sg90_datasheet.pdf</a:t>
            </a:r>
            <a:endParaRPr lang="en-US" sz="2400" dirty="0">
              <a:solidFill>
                <a:schemeClr val="bg1"/>
              </a:solidFill>
            </a:endParaRPr>
          </a:p>
          <a:p>
            <a:r>
              <a:rPr lang="en-US" sz="2400" dirty="0">
                <a:solidFill>
                  <a:schemeClr val="bg1"/>
                </a:solidFill>
              </a:rPr>
              <a:t>ESP8266 Module: </a:t>
            </a:r>
            <a:r>
              <a:rPr lang="en-IN" sz="2400" dirty="0">
                <a:solidFill>
                  <a:schemeClr val="bg1"/>
                </a:solidFill>
                <a:hlinkClick r:id="rId6"/>
              </a:rPr>
              <a:t>https://circuits4you.com/2019/01/13/esp8266-absolute-maximum-ratings/</a:t>
            </a:r>
            <a:endParaRPr lang="en-CA" sz="2400" dirty="0">
              <a:solidFill>
                <a:schemeClr val="bg1"/>
              </a:solidFill>
            </a:endParaRPr>
          </a:p>
          <a:p>
            <a:endParaRPr lang="en-CA" sz="1800" dirty="0">
              <a:solidFill>
                <a:schemeClr val="bg1"/>
              </a:solidFill>
            </a:endParaRPr>
          </a:p>
        </p:txBody>
      </p:sp>
    </p:spTree>
    <p:extLst>
      <p:ext uri="{BB962C8B-B14F-4D97-AF65-F5344CB8AC3E}">
        <p14:creationId xmlns:p14="http://schemas.microsoft.com/office/powerpoint/2010/main" val="16351845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724C27-59B9-4C47-B126-DBC21933A4EE}"/>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THANK YOU</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15080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0"/>
            <a:ext cx="4624175"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939" y="1294357"/>
            <a:ext cx="4354591" cy="42998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6C5182-7CE9-4B4F-9D35-822F9CF4D877}"/>
              </a:ext>
            </a:extLst>
          </p:cNvPr>
          <p:cNvSpPr>
            <a:spLocks noGrp="1"/>
          </p:cNvSpPr>
          <p:nvPr>
            <p:ph type="title"/>
          </p:nvPr>
        </p:nvSpPr>
        <p:spPr>
          <a:xfrm>
            <a:off x="1329991" y="1590420"/>
            <a:ext cx="3750009" cy="3706176"/>
          </a:xfrm>
        </p:spPr>
        <p:txBody>
          <a:bodyPr>
            <a:normAutofit/>
          </a:bodyPr>
          <a:lstStyle/>
          <a:p>
            <a:r>
              <a:rPr lang="en-CA" sz="3700">
                <a:solidFill>
                  <a:srgbClr val="FFFFFF"/>
                </a:solidFill>
              </a:rPr>
              <a:t>WHAT IS POWER MANAGEMENT??</a:t>
            </a:r>
          </a:p>
        </p:txBody>
      </p:sp>
      <p:grpSp>
        <p:nvGrpSpPr>
          <p:cNvPr id="14" name="Group 13">
            <a:extLst>
              <a:ext uri="{FF2B5EF4-FFF2-40B4-BE49-F238E27FC236}">
                <a16:creationId xmlns:a16="http://schemas.microsoft.com/office/drawing/2014/main" id="{C4218787-E6A4-4B80-9264-401AC864C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15" name="Rectangle 64">
              <a:extLst>
                <a:ext uri="{FF2B5EF4-FFF2-40B4-BE49-F238E27FC236}">
                  <a16:creationId xmlns:a16="http://schemas.microsoft.com/office/drawing/2014/main" id="{E8D92D4B-FC8B-42FF-B330-0F8187AC3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869243D1-5ECC-4158-BE71-994C8E28B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583EC76E-F083-4CE1-90B9-47FC1D1E9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861FCA8D-7CF4-4590-B46C-8F2B37086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DEEF5F38-8CFF-417E-B899-740E109DA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1837D591-5DC3-4A27-9E9B-3A93872A0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B98A7C6D-12D7-49AB-8E8B-7BC954B57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AD20C8-6762-4AB5-BD26-06463554A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60485315-0687-4ACA-B1DF-9CE5AB60F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B2F9618A-491F-4482-B3D4-6CAF4AD231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10591CF4-DE73-4D41-BD78-673B25A1F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93131C7D-7D49-4E72-B658-E7EA18C7D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0CAE4406-0262-4B0E-8BEC-062D5079F2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925" y="3500294"/>
            <a:ext cx="2177162" cy="2376595"/>
            <a:chOff x="687925" y="3500294"/>
            <a:chExt cx="2177162" cy="2376595"/>
          </a:xfrm>
        </p:grpSpPr>
        <p:sp>
          <p:nvSpPr>
            <p:cNvPr id="29" name="Rectangle 66">
              <a:extLst>
                <a:ext uri="{FF2B5EF4-FFF2-40B4-BE49-F238E27FC236}">
                  <a16:creationId xmlns:a16="http://schemas.microsoft.com/office/drawing/2014/main" id="{0BE25EBE-2473-4625-9D81-5EDE8A32F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352155"/>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4C85784B-25A9-4F3C-B8CE-EA0C5779F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21004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55ED6F17-088A-41BA-9F01-84968C5EF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067927"/>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A40E996A-42E5-41A5-9731-A46B526A85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C23FD45B-66A6-4474-81CD-7A809E085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7731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F6EC6478-1D4B-4340-8815-5C18CAF806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63638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230A3B7D-0A66-4C78-89FA-72B6EE2AB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4942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E8512C95-82DE-4518-81DF-4444A8A0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35215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84EB4443-5599-4A23-A9B9-E671EF25B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21004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9847B105-F8EE-4AD6-8D3E-A13574ED4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06792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9E161F6D-8FCB-4AA1-BF41-7B5E2EFA1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63638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ECB8CF2A-176B-457D-B031-3DAF2199D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4942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C0C6D01D-0808-4CBC-940B-C461568D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1CA7902B-E443-4797-A93B-A93A949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59">
              <a:extLst>
                <a:ext uri="{FF2B5EF4-FFF2-40B4-BE49-F238E27FC236}">
                  <a16:creationId xmlns:a16="http://schemas.microsoft.com/office/drawing/2014/main" id="{08F0FEF6-7627-483C-BA94-92001F20A8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2">
              <a:extLst>
                <a:ext uri="{FF2B5EF4-FFF2-40B4-BE49-F238E27FC236}">
                  <a16:creationId xmlns:a16="http://schemas.microsoft.com/office/drawing/2014/main" id="{7CF4CD8E-FB24-42DF-B2D7-4F857B566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59">
              <a:extLst>
                <a:ext uri="{FF2B5EF4-FFF2-40B4-BE49-F238E27FC236}">
                  <a16:creationId xmlns:a16="http://schemas.microsoft.com/office/drawing/2014/main" id="{5CE034BB-E736-4D74-84F1-783DD31B17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7753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2">
              <a:extLst>
                <a:ext uri="{FF2B5EF4-FFF2-40B4-BE49-F238E27FC236}">
                  <a16:creationId xmlns:a16="http://schemas.microsoft.com/office/drawing/2014/main" id="{429B2E63-7610-4DFC-B121-C5642CC071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85BCDD98-AEF8-48C7-AD36-1A0172DBD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59">
              <a:extLst>
                <a:ext uri="{FF2B5EF4-FFF2-40B4-BE49-F238E27FC236}">
                  <a16:creationId xmlns:a16="http://schemas.microsoft.com/office/drawing/2014/main" id="{22BBA9F2-4CD7-4D04-80F2-7E6C97D24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2">
              <a:extLst>
                <a:ext uri="{FF2B5EF4-FFF2-40B4-BE49-F238E27FC236}">
                  <a16:creationId xmlns:a16="http://schemas.microsoft.com/office/drawing/2014/main" id="{B4DFFE8A-CECA-411B-A74F-CDC69B42D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683A399D-CB9B-4BF4-A5B1-11F1AEC61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9">
              <a:extLst>
                <a:ext uri="{FF2B5EF4-FFF2-40B4-BE49-F238E27FC236}">
                  <a16:creationId xmlns:a16="http://schemas.microsoft.com/office/drawing/2014/main" id="{4E95862A-9101-42E7-A4DC-54904272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2">
              <a:extLst>
                <a:ext uri="{FF2B5EF4-FFF2-40B4-BE49-F238E27FC236}">
                  <a16:creationId xmlns:a16="http://schemas.microsoft.com/office/drawing/2014/main" id="{758879BB-61F7-4656-A949-942918E8D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9">
              <a:extLst>
                <a:ext uri="{FF2B5EF4-FFF2-40B4-BE49-F238E27FC236}">
                  <a16:creationId xmlns:a16="http://schemas.microsoft.com/office/drawing/2014/main" id="{B239065E-174C-4E55-8F08-753D01637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2">
              <a:extLst>
                <a:ext uri="{FF2B5EF4-FFF2-40B4-BE49-F238E27FC236}">
                  <a16:creationId xmlns:a16="http://schemas.microsoft.com/office/drawing/2014/main" id="{EFC1C157-65C2-4364-A98C-4990B2F2E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5B789995-3066-4FA5-845A-2F5D04CCF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368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9">
              <a:extLst>
                <a:ext uri="{FF2B5EF4-FFF2-40B4-BE49-F238E27FC236}">
                  <a16:creationId xmlns:a16="http://schemas.microsoft.com/office/drawing/2014/main" id="{48D0AFE9-5F16-4241-AC7C-7815B2E07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2">
              <a:extLst>
                <a:ext uri="{FF2B5EF4-FFF2-40B4-BE49-F238E27FC236}">
                  <a16:creationId xmlns:a16="http://schemas.microsoft.com/office/drawing/2014/main" id="{E7D8F4CC-AEDD-40CE-AF57-C53FBB7A1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9">
              <a:extLst>
                <a:ext uri="{FF2B5EF4-FFF2-40B4-BE49-F238E27FC236}">
                  <a16:creationId xmlns:a16="http://schemas.microsoft.com/office/drawing/2014/main" id="{18F6C01C-7A92-4BE3-818D-3F02C454A2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36582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2">
              <a:extLst>
                <a:ext uri="{FF2B5EF4-FFF2-40B4-BE49-F238E27FC236}">
                  <a16:creationId xmlns:a16="http://schemas.microsoft.com/office/drawing/2014/main" id="{71381134-C199-45DE-9024-0D1AC8B89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6051"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9F386DF-8974-452C-BFA1-69DF9C703F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493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2">
              <a:extLst>
                <a:ext uri="{FF2B5EF4-FFF2-40B4-BE49-F238E27FC236}">
                  <a16:creationId xmlns:a16="http://schemas.microsoft.com/office/drawing/2014/main" id="{D7FD2F1B-CA10-4903-A67B-CD12CBD94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381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F02D9C27-503C-4DAD-B837-941FCF103A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22694"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3CCA7722-F576-4945-8C4A-BACD72449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41575"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1EF4D814-1A34-4454-86B3-72E5857D2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13298"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2A65427A-F6F4-4FCC-AD60-F2789FA15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32179"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9">
              <a:extLst>
                <a:ext uri="{FF2B5EF4-FFF2-40B4-BE49-F238E27FC236}">
                  <a16:creationId xmlns:a16="http://schemas.microsoft.com/office/drawing/2014/main" id="{893BAA80-E8EA-4FC0-BB91-7CD2E10F28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2">
              <a:extLst>
                <a:ext uri="{FF2B5EF4-FFF2-40B4-BE49-F238E27FC236}">
                  <a16:creationId xmlns:a16="http://schemas.microsoft.com/office/drawing/2014/main" id="{9E269127-5C6B-4DD7-9A77-F55B7D933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2">
              <a:extLst>
                <a:ext uri="{FF2B5EF4-FFF2-40B4-BE49-F238E27FC236}">
                  <a16:creationId xmlns:a16="http://schemas.microsoft.com/office/drawing/2014/main" id="{B9F0C615-B92F-4B29-8030-9F0C233BCD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653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2D38AC94-BAD6-4D06-AF56-796E4AE19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5417"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4">
              <a:extLst>
                <a:ext uri="{FF2B5EF4-FFF2-40B4-BE49-F238E27FC236}">
                  <a16:creationId xmlns:a16="http://schemas.microsoft.com/office/drawing/2014/main" id="{5D6F1198-459C-4B24-9582-07EF3DE36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378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6">
              <a:extLst>
                <a:ext uri="{FF2B5EF4-FFF2-40B4-BE49-F238E27FC236}">
                  <a16:creationId xmlns:a16="http://schemas.microsoft.com/office/drawing/2014/main" id="{F9E7312F-1213-4731-981F-910D89C42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66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2">
              <a:extLst>
                <a:ext uri="{FF2B5EF4-FFF2-40B4-BE49-F238E27FC236}">
                  <a16:creationId xmlns:a16="http://schemas.microsoft.com/office/drawing/2014/main" id="{85393A61-B875-4502-B39A-FF198FDBC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237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59">
              <a:extLst>
                <a:ext uri="{FF2B5EF4-FFF2-40B4-BE49-F238E27FC236}">
                  <a16:creationId xmlns:a16="http://schemas.microsoft.com/office/drawing/2014/main" id="{5ECD7F79-6A5F-4C71-AF0C-EFD525A0F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125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2">
              <a:extLst>
                <a:ext uri="{FF2B5EF4-FFF2-40B4-BE49-F238E27FC236}">
                  <a16:creationId xmlns:a16="http://schemas.microsoft.com/office/drawing/2014/main" id="{D42B9D4E-A32F-4275-8EB9-94BC9F953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013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4">
              <a:extLst>
                <a:ext uri="{FF2B5EF4-FFF2-40B4-BE49-F238E27FC236}">
                  <a16:creationId xmlns:a16="http://schemas.microsoft.com/office/drawing/2014/main" id="{29A2EA8A-64FC-403B-91E3-CFA956B15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1901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6">
              <a:extLst>
                <a:ext uri="{FF2B5EF4-FFF2-40B4-BE49-F238E27FC236}">
                  <a16:creationId xmlns:a16="http://schemas.microsoft.com/office/drawing/2014/main" id="{3563E01D-1F33-4568-9B64-199F5EEE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78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64">
              <a:extLst>
                <a:ext uri="{FF2B5EF4-FFF2-40B4-BE49-F238E27FC236}">
                  <a16:creationId xmlns:a16="http://schemas.microsoft.com/office/drawing/2014/main" id="{55C06EC6-E524-4AB4-8F99-7BD4E265D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0962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6">
              <a:extLst>
                <a:ext uri="{FF2B5EF4-FFF2-40B4-BE49-F238E27FC236}">
                  <a16:creationId xmlns:a16="http://schemas.microsoft.com/office/drawing/2014/main" id="{43981652-0492-4F9B-AB42-5EF3F9DB9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2850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59">
              <a:extLst>
                <a:ext uri="{FF2B5EF4-FFF2-40B4-BE49-F238E27FC236}">
                  <a16:creationId xmlns:a16="http://schemas.microsoft.com/office/drawing/2014/main" id="{1CB61193-4C8B-4BF7-9E45-1D2376B44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2">
              <a:extLst>
                <a:ext uri="{FF2B5EF4-FFF2-40B4-BE49-F238E27FC236}">
                  <a16:creationId xmlns:a16="http://schemas.microsoft.com/office/drawing/2014/main" id="{24935050-11C3-47FD-A1D2-949061524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2">
              <a:extLst>
                <a:ext uri="{FF2B5EF4-FFF2-40B4-BE49-F238E27FC236}">
                  <a16:creationId xmlns:a16="http://schemas.microsoft.com/office/drawing/2014/main" id="{1C67AECA-86A6-41C9-842D-4DF8F11C7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2857"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59">
              <a:extLst>
                <a:ext uri="{FF2B5EF4-FFF2-40B4-BE49-F238E27FC236}">
                  <a16:creationId xmlns:a16="http://schemas.microsoft.com/office/drawing/2014/main" id="{8917EBA8-92D8-4CED-8AD7-C27D66E2D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1738"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4">
              <a:extLst>
                <a:ext uri="{FF2B5EF4-FFF2-40B4-BE49-F238E27FC236}">
                  <a16:creationId xmlns:a16="http://schemas.microsoft.com/office/drawing/2014/main" id="{045BF9E8-281A-480D-AE50-5C850990D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010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6">
              <a:extLst>
                <a:ext uri="{FF2B5EF4-FFF2-40B4-BE49-F238E27FC236}">
                  <a16:creationId xmlns:a16="http://schemas.microsoft.com/office/drawing/2014/main" id="{3311767B-5796-44F1-86DB-C08467F41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18985"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DFC67477-1163-4801-B58A-3A7570E1F0BF}"/>
              </a:ext>
            </a:extLst>
          </p:cNvPr>
          <p:cNvSpPr>
            <a:spLocks noGrp="1"/>
          </p:cNvSpPr>
          <p:nvPr>
            <p:ph idx="1"/>
          </p:nvPr>
        </p:nvSpPr>
        <p:spPr>
          <a:xfrm>
            <a:off x="6312596" y="1157201"/>
            <a:ext cx="5002191" cy="4543599"/>
          </a:xfrm>
        </p:spPr>
        <p:txBody>
          <a:bodyPr anchor="ctr">
            <a:normAutofit/>
          </a:bodyPr>
          <a:lstStyle/>
          <a:p>
            <a:r>
              <a:rPr lang="en-US" sz="1800" b="0" i="0">
                <a:solidFill>
                  <a:schemeClr val="bg1"/>
                </a:solidFill>
                <a:effectLst/>
                <a:latin typeface="Roboto" panose="02000000000000000000" pitchFamily="2" charset="0"/>
              </a:rPr>
              <a:t>In modern embedded systems software takes an increasing responsibility for power management. Therefore, power management is achieved while a device is operating and looks at the techniques employed to minimize power consumption when a device is inactive.</a:t>
            </a:r>
            <a:endParaRPr lang="en-CA" sz="1800">
              <a:solidFill>
                <a:schemeClr val="bg1"/>
              </a:solidFill>
            </a:endParaRPr>
          </a:p>
        </p:txBody>
      </p:sp>
    </p:spTree>
    <p:extLst>
      <p:ext uri="{BB962C8B-B14F-4D97-AF65-F5344CB8AC3E}">
        <p14:creationId xmlns:p14="http://schemas.microsoft.com/office/powerpoint/2010/main" val="2271131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9EBA41A-510C-466C-AD6F-B9D243402CF9}"/>
              </a:ext>
            </a:extLst>
          </p:cNvPr>
          <p:cNvPicPr>
            <a:picLocks noChangeAspect="1"/>
          </p:cNvPicPr>
          <p:nvPr/>
        </p:nvPicPr>
        <p:blipFill rotWithShape="1">
          <a:blip r:embed="rId2">
            <a:alphaModFix amt="35000"/>
          </a:blip>
          <a:srcRect t="1454" b="11336"/>
          <a:stretch/>
        </p:blipFill>
        <p:spPr>
          <a:xfrm>
            <a:off x="20" y="10"/>
            <a:ext cx="12191980" cy="6857990"/>
          </a:xfrm>
          <a:prstGeom prst="rect">
            <a:avLst/>
          </a:prstGeom>
        </p:spPr>
      </p:pic>
      <p:sp>
        <p:nvSpPr>
          <p:cNvPr id="2" name="Title 1">
            <a:extLst>
              <a:ext uri="{FF2B5EF4-FFF2-40B4-BE49-F238E27FC236}">
                <a16:creationId xmlns:a16="http://schemas.microsoft.com/office/drawing/2014/main" id="{EA08BAED-74A9-41E6-9D3C-54860EB2761D}"/>
              </a:ext>
            </a:extLst>
          </p:cNvPr>
          <p:cNvSpPr>
            <a:spLocks noGrp="1"/>
          </p:cNvSpPr>
          <p:nvPr>
            <p:ph type="title"/>
          </p:nvPr>
        </p:nvSpPr>
        <p:spPr>
          <a:xfrm>
            <a:off x="838200" y="365125"/>
            <a:ext cx="10515600" cy="1325563"/>
          </a:xfrm>
        </p:spPr>
        <p:txBody>
          <a:bodyPr>
            <a:normAutofit/>
          </a:bodyPr>
          <a:lstStyle/>
          <a:p>
            <a:r>
              <a:rPr lang="en-CA">
                <a:solidFill>
                  <a:srgbClr val="FFFFFF"/>
                </a:solidFill>
              </a:rPr>
              <a:t>WHY POWER MANAGEMENT IS IMPORTANT ??</a:t>
            </a:r>
          </a:p>
        </p:txBody>
      </p:sp>
      <p:graphicFrame>
        <p:nvGraphicFramePr>
          <p:cNvPr id="5" name="Content Placeholder 2">
            <a:extLst>
              <a:ext uri="{FF2B5EF4-FFF2-40B4-BE49-F238E27FC236}">
                <a16:creationId xmlns:a16="http://schemas.microsoft.com/office/drawing/2014/main" id="{C779C008-92FB-4C7F-B689-269C02595BE5}"/>
              </a:ext>
            </a:extLst>
          </p:cNvPr>
          <p:cNvGraphicFramePr>
            <a:graphicFrameLocks noGrp="1"/>
          </p:cNvGraphicFramePr>
          <p:nvPr>
            <p:ph idx="1"/>
            <p:extLst>
              <p:ext uri="{D42A27DB-BD31-4B8C-83A1-F6EECF244321}">
                <p14:modId xmlns:p14="http://schemas.microsoft.com/office/powerpoint/2010/main" val="26457841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446926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 electronics, circuit&#10;&#10;Description automatically generated">
            <a:extLst>
              <a:ext uri="{FF2B5EF4-FFF2-40B4-BE49-F238E27FC236}">
                <a16:creationId xmlns:a16="http://schemas.microsoft.com/office/drawing/2014/main" id="{FFEE4F41-38B1-49CD-82A9-86A4826EC71D}"/>
              </a:ext>
            </a:extLst>
          </p:cNvPr>
          <p:cNvPicPr>
            <a:picLocks noChangeAspect="1"/>
          </p:cNvPicPr>
          <p:nvPr/>
        </p:nvPicPr>
        <p:blipFill rotWithShape="1">
          <a:blip r:embed="rId2">
            <a:extLst>
              <a:ext uri="{28A0092B-C50C-407E-A947-70E740481C1C}">
                <a14:useLocalDpi xmlns:a14="http://schemas.microsoft.com/office/drawing/2010/main" val="0"/>
              </a:ext>
            </a:extLst>
          </a:blip>
          <a:srcRect t="23139" r="9091" b="868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724CD679-7405-4CD3-A92A-9469F279A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2D3048-B9DE-4B36-B320-09559E1D6C37}"/>
              </a:ext>
            </a:extLst>
          </p:cNvPr>
          <p:cNvSpPr>
            <a:spLocks noGrp="1"/>
          </p:cNvSpPr>
          <p:nvPr>
            <p:ph type="title"/>
          </p:nvPr>
        </p:nvSpPr>
        <p:spPr>
          <a:xfrm>
            <a:off x="594805" y="640263"/>
            <a:ext cx="5221266" cy="1344975"/>
          </a:xfrm>
        </p:spPr>
        <p:txBody>
          <a:bodyPr>
            <a:normAutofit/>
          </a:bodyPr>
          <a:lstStyle/>
          <a:p>
            <a:r>
              <a:rPr lang="en-CA" sz="2800"/>
              <a:t>PROJECT OVERVIEW: IOT BASED BANK LOCKER SECURITY SYSTEM</a:t>
            </a:r>
          </a:p>
        </p:txBody>
      </p:sp>
      <p:sp>
        <p:nvSpPr>
          <p:cNvPr id="3" name="Content Placeholder 2">
            <a:extLst>
              <a:ext uri="{FF2B5EF4-FFF2-40B4-BE49-F238E27FC236}">
                <a16:creationId xmlns:a16="http://schemas.microsoft.com/office/drawing/2014/main" id="{9AB2CCE8-22E9-4BB1-A09A-3B08F8B26AD3}"/>
              </a:ext>
            </a:extLst>
          </p:cNvPr>
          <p:cNvSpPr>
            <a:spLocks noGrp="1"/>
          </p:cNvSpPr>
          <p:nvPr>
            <p:ph idx="1"/>
          </p:nvPr>
        </p:nvSpPr>
        <p:spPr>
          <a:xfrm>
            <a:off x="594110" y="2121763"/>
            <a:ext cx="5235490" cy="3773010"/>
          </a:xfrm>
        </p:spPr>
        <p:txBody>
          <a:bodyPr>
            <a:normAutofit/>
          </a:bodyPr>
          <a:lstStyle/>
          <a:p>
            <a:r>
              <a:rPr lang="en-CA" sz="2400"/>
              <a:t>The project is used to improvise the Bank locker security system. It uses various peripherals and sensors for this purpose.</a:t>
            </a:r>
          </a:p>
          <a:p>
            <a:r>
              <a:rPr lang="en-CA" sz="2400"/>
              <a:t>The IOT based Bank locker security system uses an automated Safety vault with a layered defense mechanism.</a:t>
            </a:r>
          </a:p>
          <a:p>
            <a:r>
              <a:rPr lang="en-CA" sz="2400"/>
              <a:t>It uses passcode, fingerprint and camera to manage and control the locker effectively.</a:t>
            </a:r>
          </a:p>
        </p:txBody>
      </p:sp>
    </p:spTree>
    <p:extLst>
      <p:ext uri="{BB962C8B-B14F-4D97-AF65-F5344CB8AC3E}">
        <p14:creationId xmlns:p14="http://schemas.microsoft.com/office/powerpoint/2010/main" val="2063255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1CA7D3-3615-486A-A63B-A0A4829C30F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BLOCK DIAGRAM</a:t>
            </a:r>
          </a:p>
        </p:txBody>
      </p:sp>
      <p:pic>
        <p:nvPicPr>
          <p:cNvPr id="4" name="Content Placeholder 3">
            <a:extLst>
              <a:ext uri="{FF2B5EF4-FFF2-40B4-BE49-F238E27FC236}">
                <a16:creationId xmlns:a16="http://schemas.microsoft.com/office/drawing/2014/main" id="{54F35E6F-83E7-414B-A340-EAE3F600D232}"/>
              </a:ext>
            </a:extLst>
          </p:cNvPr>
          <p:cNvPicPr>
            <a:picLocks noGrp="1" noChangeAspect="1"/>
          </p:cNvPicPr>
          <p:nvPr>
            <p:ph idx="1"/>
          </p:nvPr>
        </p:nvPicPr>
        <p:blipFill rotWithShape="1">
          <a:blip r:embed="rId2"/>
          <a:srcRect r="5437" b="-2"/>
          <a:stretch/>
        </p:blipFill>
        <p:spPr>
          <a:xfrm>
            <a:off x="2345816" y="1675227"/>
            <a:ext cx="7500367" cy="4394199"/>
          </a:xfrm>
          <a:prstGeom prst="rect">
            <a:avLst/>
          </a:prstGeom>
        </p:spPr>
      </p:pic>
    </p:spTree>
    <p:extLst>
      <p:ext uri="{BB962C8B-B14F-4D97-AF65-F5344CB8AC3E}">
        <p14:creationId xmlns:p14="http://schemas.microsoft.com/office/powerpoint/2010/main" val="14474280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TotalTime>
  <Words>2927</Words>
  <Application>Microsoft Office PowerPoint</Application>
  <PresentationFormat>Widescreen</PresentationFormat>
  <Paragraphs>263</Paragraphs>
  <Slides>56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Calibri Light</vt:lpstr>
      <vt:lpstr>Open Sans</vt:lpstr>
      <vt:lpstr>Roboto</vt:lpstr>
      <vt:lpstr>Office Theme</vt:lpstr>
      <vt:lpstr>IOT BASED BANK LOCKER SECURITY SYSTEM</vt:lpstr>
      <vt:lpstr>POWER MANAGEMENT</vt:lpstr>
      <vt:lpstr>UNTIL NOW</vt:lpstr>
      <vt:lpstr>TASK OBJECTIVE</vt:lpstr>
      <vt:lpstr>INTRODUCTION</vt:lpstr>
      <vt:lpstr>WHAT IS POWER MANAGEMENT??</vt:lpstr>
      <vt:lpstr>WHY POWER MANAGEMENT IS IMPORTANT ??</vt:lpstr>
      <vt:lpstr>PROJECT OVERVIEW: IOT BASED BANK LOCKER SECURITY SYSTEM</vt:lpstr>
      <vt:lpstr>BLOCK DIAGRAM</vt:lpstr>
      <vt:lpstr>COMPONENTS USED</vt:lpstr>
      <vt:lpstr>COMPONENTS USED</vt:lpstr>
      <vt:lpstr>BEAGLEBONE BLACK</vt:lpstr>
      <vt:lpstr>HOW TO POWER UP A BEAGLEBONE BLACK??</vt:lpstr>
      <vt:lpstr>POWER SUPPLY FOR BEAGLEBONE BLACK</vt:lpstr>
      <vt:lpstr>POWER SUPPLY FOR BEAGLEBONE BLACK</vt:lpstr>
      <vt:lpstr>HOW TO POWER UP A BEAGLEBONE BLACK ??</vt:lpstr>
      <vt:lpstr>MODES OF BEAGLEBONE BLACK</vt:lpstr>
      <vt:lpstr>OFF STATE</vt:lpstr>
      <vt:lpstr>ACTIVE STATE</vt:lpstr>
      <vt:lpstr>SLEEP STATE</vt:lpstr>
      <vt:lpstr>RESET STATE</vt:lpstr>
      <vt:lpstr>STATES OF BEAGLEBONE BLACK</vt:lpstr>
      <vt:lpstr>STATES OF BEAGLEBONE BLACK</vt:lpstr>
      <vt:lpstr>STATES OF BEAGLEBONE BLACK</vt:lpstr>
      <vt:lpstr>HOW TO PUT BEAGLEBONE BLACK ON SLEEP MODE ??</vt:lpstr>
      <vt:lpstr>LIBRARIES INCLUDED</vt:lpstr>
      <vt:lpstr>CONNECTION</vt:lpstr>
      <vt:lpstr>TERMINAL COMMANDS</vt:lpstr>
      <vt:lpstr>CODING</vt:lpstr>
      <vt:lpstr>OUTPUT</vt:lpstr>
      <vt:lpstr>OUTPUT POWER BY BEAGLEBONE BLACK</vt:lpstr>
      <vt:lpstr>ARDUINO MEGA</vt:lpstr>
      <vt:lpstr>POWER REQUIREMENT FOR ARDUINO MEGA</vt:lpstr>
      <vt:lpstr>GSM SIM900 MODULE</vt:lpstr>
      <vt:lpstr>POWER REQUIREMENT FOR GSM SIM900 MODULE</vt:lpstr>
      <vt:lpstr>ESP32 CAM MODULE</vt:lpstr>
      <vt:lpstr>POWER REQUIREMENT FOR ESP32 CAM MODULE</vt:lpstr>
      <vt:lpstr>ESP8266 MODULE</vt:lpstr>
      <vt:lpstr>PowerPoint Presentation</vt:lpstr>
      <vt:lpstr>HARDWARE SPECIFICATIONS</vt:lpstr>
      <vt:lpstr>POWER REQUIREMENT FOR ESP8266 MODULE</vt:lpstr>
      <vt:lpstr>RTC MODULE</vt:lpstr>
      <vt:lpstr>POWER REQUIREMENT FOR RTC MODULE</vt:lpstr>
      <vt:lpstr>VIBRATION SENSOR</vt:lpstr>
      <vt:lpstr>POWER REQUIREMENT FOR VIBRATION SENSOR</vt:lpstr>
      <vt:lpstr>FINGERPRINT SENSOR</vt:lpstr>
      <vt:lpstr>POWER REQUIREMENT FOR FINGERPRINT SENSOR</vt:lpstr>
      <vt:lpstr>SERVO MOTOR</vt:lpstr>
      <vt:lpstr>POWER REQUIREMENT FOR SERVO MOTOR </vt:lpstr>
      <vt:lpstr>TOUCHSCREEN</vt:lpstr>
      <vt:lpstr>POWER REQUIREMENT FOR TOUCHSCREEN</vt:lpstr>
      <vt:lpstr>BUZZER</vt:lpstr>
      <vt:lpstr>POWER REQUIREMENT FOR BUZZER</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gillpreet0996@gmail.com</dc:creator>
  <cp:lastModifiedBy>gillpreet0996@gmail.com</cp:lastModifiedBy>
  <cp:revision>33</cp:revision>
  <dcterms:created xsi:type="dcterms:W3CDTF">2021-04-20T19:35:19Z</dcterms:created>
  <dcterms:modified xsi:type="dcterms:W3CDTF">2021-04-21T05:13:18Z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4658293</vt:lpwstr>
  </property>
  <property fmtid="{D5CDD505-2E9C-101B-9397-08002B2CF9AE}" pid="3" name="NXPowerLiteSettings">
    <vt:lpwstr>C7000400038000</vt:lpwstr>
  </property>
  <property fmtid="{D5CDD505-2E9C-101B-9397-08002B2CF9AE}" pid="4" name="NXPowerLiteVersion">
    <vt:lpwstr>S9.0.3</vt:lpwstr>
  </property>
</Properties>
</file>